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2"/>
  </p:notesMasterIdLst>
  <p:sldIdLst>
    <p:sldId id="1951" r:id="rId3"/>
    <p:sldId id="2032" r:id="rId4"/>
    <p:sldId id="1964" r:id="rId5"/>
    <p:sldId id="1966" r:id="rId6"/>
    <p:sldId id="1980" r:id="rId7"/>
    <p:sldId id="1976" r:id="rId8"/>
    <p:sldId id="2033" r:id="rId9"/>
    <p:sldId id="2034" r:id="rId10"/>
    <p:sldId id="2035" r:id="rId11"/>
    <p:sldId id="1969" r:id="rId12"/>
    <p:sldId id="1974" r:id="rId13"/>
    <p:sldId id="2037" r:id="rId14"/>
    <p:sldId id="2038" r:id="rId15"/>
    <p:sldId id="2005" r:id="rId16"/>
    <p:sldId id="2039" r:id="rId17"/>
    <p:sldId id="2040" r:id="rId18"/>
    <p:sldId id="2041" r:id="rId19"/>
    <p:sldId id="2042" r:id="rId20"/>
    <p:sldId id="2043" r:id="rId21"/>
    <p:sldId id="2044" r:id="rId22"/>
    <p:sldId id="2006" r:id="rId23"/>
    <p:sldId id="2036" r:id="rId24"/>
    <p:sldId id="2045" r:id="rId25"/>
    <p:sldId id="2046" r:id="rId26"/>
    <p:sldId id="2047" r:id="rId27"/>
    <p:sldId id="2048" r:id="rId28"/>
    <p:sldId id="2049" r:id="rId29"/>
    <p:sldId id="2050" r:id="rId30"/>
    <p:sldId id="2052" r:id="rId31"/>
    <p:sldId id="2051" r:id="rId32"/>
    <p:sldId id="2053" r:id="rId33"/>
    <p:sldId id="1986" r:id="rId34"/>
    <p:sldId id="2002" r:id="rId35"/>
    <p:sldId id="2026" r:id="rId36"/>
    <p:sldId id="2054" r:id="rId37"/>
    <p:sldId id="2056" r:id="rId38"/>
    <p:sldId id="2055" r:id="rId39"/>
    <p:sldId id="1948" r:id="rId40"/>
    <p:sldId id="18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960000"/>
    <a:srgbClr val="5BD4FF"/>
    <a:srgbClr val="33CAFF"/>
    <a:srgbClr val="F1EC20"/>
    <a:srgbClr val="3BCCFF"/>
    <a:srgbClr val="FFF3E5"/>
    <a:srgbClr val="FFEB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5" autoAdjust="0"/>
    <p:restoredTop sz="86424" autoAdjust="0"/>
  </p:normalViewPr>
  <p:slideViewPr>
    <p:cSldViewPr>
      <p:cViewPr varScale="1">
        <p:scale>
          <a:sx n="97" d="100"/>
          <a:sy n="97" d="100"/>
        </p:scale>
        <p:origin x="-602"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1/29/2023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38456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5145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9095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9471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1771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2070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3867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12648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1532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424604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7945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2376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2477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97590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87521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961455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54680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834913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070384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996475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21455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0953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03646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79351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48543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48543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4139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39</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514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7916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8466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8080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2428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3639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1/29/2023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1/29/2023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1/29/2023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1/29/2023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1/29/2023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1/29/2023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1/29/2023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1/29/2023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1/29/2023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457200" y="4801490"/>
            <a:ext cx="8534400" cy="1323439"/>
          </a:xfrm>
          <a:prstGeom prst="rect">
            <a:avLst/>
          </a:prstGeom>
        </p:spPr>
        <p:txBody>
          <a:bodyPr wrap="square">
            <a:spAutoFit/>
          </a:bodyPr>
          <a:lstStyle/>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Week  43  </a:t>
            </a:r>
          </a:p>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01 February 2023</a:t>
            </a:r>
            <a:endPar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68941" y="914400"/>
            <a:ext cx="88392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A Precise Explanation of Ministry</a:t>
            </a:r>
          </a:p>
          <a:p>
            <a:pPr algn="ctr"/>
            <a:r>
              <a:rPr lang="en-US" sz="44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1:24 – 29</a:t>
            </a:r>
          </a:p>
        </p:txBody>
      </p:sp>
      <p:sp>
        <p:nvSpPr>
          <p:cNvPr id="9" name="TextBox 8"/>
          <p:cNvSpPr txBox="1"/>
          <p:nvPr/>
        </p:nvSpPr>
        <p:spPr>
          <a:xfrm>
            <a:off x="3657600" y="2634972"/>
            <a:ext cx="1295400" cy="369332"/>
          </a:xfrm>
          <a:prstGeom prst="rect">
            <a:avLst/>
          </a:prstGeom>
          <a:solidFill>
            <a:schemeClr val="accent1">
              <a:lumMod val="40000"/>
              <a:lumOff val="60000"/>
            </a:schemeClr>
          </a:solidFill>
        </p:spPr>
        <p:txBody>
          <a:bodyPr wrap="square" rtlCol="0">
            <a:spAutoFit/>
          </a:bodyPr>
          <a:lstStyle/>
          <a:p>
            <a:endParaRPr lang="en-US" dirty="0"/>
          </a:p>
        </p:txBody>
      </p:sp>
      <p:sp>
        <p:nvSpPr>
          <p:cNvPr id="6" name="TextBox 5"/>
          <p:cNvSpPr txBox="1"/>
          <p:nvPr/>
        </p:nvSpPr>
        <p:spPr>
          <a:xfrm>
            <a:off x="1600200" y="4343400"/>
            <a:ext cx="6248400" cy="461665"/>
          </a:xfrm>
          <a:prstGeom prst="rect">
            <a:avLst/>
          </a:prstGeom>
          <a:noFill/>
        </p:spPr>
        <p:txBody>
          <a:bodyPr wrap="square" rtlCol="0">
            <a:spAutoFit/>
          </a:bodyPr>
          <a:lstStyle/>
          <a:p>
            <a:pPr algn="ctr"/>
            <a:r>
              <a:rPr lang="en-US" sz="2400" dirty="0" smtClean="0">
                <a:solidFill>
                  <a:schemeClr val="tx1">
                    <a:lumMod val="95000"/>
                    <a:lumOff val="5000"/>
                  </a:schemeClr>
                </a:solidFill>
                <a:effectLst>
                  <a:outerShdw blurRad="38100" dist="38100" dir="2700000" algn="tl">
                    <a:srgbClr val="000000">
                      <a:alpha val="43137"/>
                    </a:srgbClr>
                  </a:outerShdw>
                </a:effectLst>
                <a:latin typeface="Arial Rounded MT Bold" panose="020F0704030504030204" pitchFamily="34" charset="0"/>
              </a:rPr>
              <a:t>The Sufficiency of Jesus </a:t>
            </a:r>
            <a:r>
              <a:rPr lang="en-US" sz="2400" dirty="0">
                <a:solidFill>
                  <a:schemeClr val="tx1">
                    <a:lumMod val="95000"/>
                    <a:lumOff val="5000"/>
                  </a:schemeClr>
                </a:solidFill>
                <a:effectLst>
                  <a:outerShdw blurRad="38100" dist="38100" dir="2700000" algn="tl">
                    <a:srgbClr val="000000">
                      <a:alpha val="43137"/>
                    </a:srgbClr>
                  </a:outerShdw>
                </a:effectLst>
                <a:latin typeface="Arial Rounded MT Bold" panose="020F0704030504030204" pitchFamily="34" charset="0"/>
              </a:rPr>
              <a:t>Christ </a:t>
            </a:r>
          </a:p>
        </p:txBody>
      </p:sp>
    </p:spTree>
    <p:extLst>
      <p:ext uri="{BB962C8B-B14F-4D97-AF65-F5344CB8AC3E}">
        <p14:creationId xmlns:p14="http://schemas.microsoft.com/office/powerpoint/2010/main" xmlns="" val="40150154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1:24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95400"/>
            <a:ext cx="8534400" cy="2000548"/>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24</a:t>
            </a:r>
            <a:r>
              <a:rPr lang="en-US" sz="2800" b="1" i="1" baseline="30000" dirty="0">
                <a:latin typeface="Georgia" panose="02040502050405020303" pitchFamily="18" charset="0"/>
              </a:rPr>
              <a:t> </a:t>
            </a:r>
            <a:r>
              <a:rPr lang="en-US" sz="2800" i="1" dirty="0" smtClean="0">
                <a:latin typeface="Georgia" panose="02040502050405020303" pitchFamily="18" charset="0"/>
              </a:rPr>
              <a:t>I now rejoice in my sufferings for you, and fill up in my flesh what is lacking in the afflictions of Christ, for the sake of His body which is the </a:t>
            </a:r>
            <a:r>
              <a:rPr lang="en-US" sz="2800" i="1" dirty="0" smtClean="0">
                <a:latin typeface="Georgia" panose="02040502050405020303" pitchFamily="18" charset="0"/>
              </a:rPr>
              <a:t>Church.  </a:t>
            </a:r>
            <a:endParaRPr lang="en-US" sz="2800" i="1" dirty="0">
              <a:latin typeface="Georgia" panose="02040502050405020303" pitchFamily="18" charset="0"/>
            </a:endParaRPr>
          </a:p>
        </p:txBody>
      </p:sp>
    </p:spTree>
    <p:extLst>
      <p:ext uri="{BB962C8B-B14F-4D97-AF65-F5344CB8AC3E}">
        <p14:creationId xmlns:p14="http://schemas.microsoft.com/office/powerpoint/2010/main" xmlns="" val="26392412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86800" cy="566308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What’s the first thing that comes to mind when you hear the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suffering?</a:t>
            </a:r>
            <a:r>
              <a:rPr lang="en-US" sz="2400" b="1" i="1" dirty="0" smtClean="0">
                <a:latin typeface="Cambria" pitchFamily="18" charset="0"/>
              </a:rPr>
              <a:t>”</a:t>
            </a:r>
            <a:r>
              <a:rPr lang="en-US" sz="2400" b="1" dirty="0" smtClean="0">
                <a:latin typeface="Cambria" pitchFamily="18" charset="0"/>
              </a:rPr>
              <a:t> </a:t>
            </a:r>
            <a:r>
              <a:rPr lang="en-US" sz="2400" b="1" dirty="0" smtClean="0">
                <a:latin typeface="Cambria" pitchFamily="18" charset="0"/>
              </a:rPr>
              <a:t> If </a:t>
            </a:r>
            <a:r>
              <a:rPr lang="en-US" sz="2400" b="1" dirty="0" smtClean="0">
                <a:latin typeface="Cambria" pitchFamily="18" charset="0"/>
              </a:rPr>
              <a:t>you’re like most of us you probably think about pain, misery, sadness or maybe even Christ suffering on the cross.   </a:t>
            </a:r>
          </a:p>
          <a:p>
            <a:pPr indent="457200">
              <a:spcAft>
                <a:spcPts val="1200"/>
              </a:spcAft>
              <a:tabLst>
                <a:tab pos="511175" algn="l"/>
                <a:tab pos="627063" algn="l"/>
                <a:tab pos="690563" algn="l"/>
              </a:tabLst>
            </a:pPr>
            <a:r>
              <a:rPr lang="en-US" sz="2400" b="1" dirty="0" smtClean="0">
                <a:latin typeface="Cambria" pitchFamily="18" charset="0"/>
              </a:rPr>
              <a:t>	Chances are the first word that popped into your mind wasn’t  </a:t>
            </a:r>
            <a:r>
              <a:rPr lang="en-US" sz="2400" b="1" i="1" dirty="0" smtClean="0">
                <a:effectLst>
                  <a:outerShdw blurRad="38100" dist="38100" dir="2700000" algn="tl">
                    <a:srgbClr val="000000">
                      <a:alpha val="43137"/>
                    </a:srgbClr>
                  </a:outerShdw>
                </a:effectLst>
                <a:latin typeface="Cambria" pitchFamily="18" charset="0"/>
              </a:rPr>
              <a:t>rejoicing</a:t>
            </a:r>
            <a:r>
              <a:rPr lang="en-US" sz="2400" b="1" i="1" dirty="0" smtClean="0">
                <a:latin typeface="Cambria" pitchFamily="18" charset="0"/>
              </a:rPr>
              <a:t>. </a:t>
            </a:r>
            <a:r>
              <a:rPr lang="en-US" sz="2400" b="1" i="1" dirty="0" smtClean="0">
                <a:latin typeface="Cambria" pitchFamily="18" charset="0"/>
              </a:rPr>
              <a:t> </a:t>
            </a:r>
            <a:r>
              <a:rPr lang="en-US" sz="2400" b="1" dirty="0" smtClean="0">
                <a:latin typeface="Cambria" pitchFamily="18" charset="0"/>
              </a:rPr>
              <a:t>But </a:t>
            </a:r>
            <a:r>
              <a:rPr lang="en-US" sz="2400" b="1" dirty="0" smtClean="0">
                <a:latin typeface="Cambria" pitchFamily="18" charset="0"/>
              </a:rPr>
              <a:t>that is exactly how Paul describes suffering as he begins to talk about his own ministry:</a:t>
            </a:r>
            <a:endParaRPr lang="en-US" sz="2400" b="1" i="1" dirty="0" smtClean="0">
              <a:latin typeface="Cambria" pitchFamily="18" charset="0"/>
            </a:endParaRPr>
          </a:p>
          <a:p>
            <a:pPr indent="457200">
              <a:spcAft>
                <a:spcPts val="1200"/>
              </a:spcAft>
            </a:pPr>
            <a:r>
              <a:rPr lang="en-US" sz="2400" b="1" i="1" dirty="0" smtClean="0">
                <a:latin typeface="Cambria" panose="02040503050406030204" pitchFamily="18" charset="0"/>
                <a:ea typeface="Cambria" panose="02040503050406030204" pitchFamily="18" charset="0"/>
              </a:rPr>
              <a:t>“I rejoice </a:t>
            </a:r>
            <a:r>
              <a:rPr lang="en-US" sz="2400" b="1" i="1" dirty="0">
                <a:latin typeface="Cambria" panose="02040503050406030204" pitchFamily="18" charset="0"/>
                <a:ea typeface="Cambria" panose="02040503050406030204" pitchFamily="18" charset="0"/>
              </a:rPr>
              <a:t>in my </a:t>
            </a:r>
            <a:r>
              <a:rPr lang="en-US" sz="2400" b="1" i="1" dirty="0" smtClean="0">
                <a:latin typeface="Cambria" panose="02040503050406030204" pitchFamily="18" charset="0"/>
                <a:ea typeface="Cambria" panose="02040503050406030204" pitchFamily="18" charset="0"/>
              </a:rPr>
              <a:t>sufferings</a:t>
            </a:r>
            <a:r>
              <a:rPr lang="en-US" sz="2400" b="1" dirty="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1:24</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How </a:t>
            </a:r>
            <a:r>
              <a:rPr lang="en-US" sz="2400" b="1" dirty="0" smtClean="0">
                <a:latin typeface="Cambria" panose="02040503050406030204" pitchFamily="18" charset="0"/>
                <a:ea typeface="Cambria" panose="02040503050406030204" pitchFamily="18" charset="0"/>
              </a:rPr>
              <a:t>could Paul </a:t>
            </a:r>
            <a:r>
              <a:rPr lang="en-US" sz="2400" b="1" dirty="0" smtClean="0">
                <a:latin typeface="Cambria" panose="02040503050406030204" pitchFamily="18" charset="0"/>
                <a:ea typeface="Cambria" panose="02040503050406030204" pitchFamily="18" charset="0"/>
              </a:rPr>
              <a:t>rejoice?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As </a:t>
            </a:r>
            <a:r>
              <a:rPr lang="en-US" sz="2400" b="1" dirty="0" smtClean="0">
                <a:latin typeface="Cambria" pitchFamily="18" charset="0"/>
              </a:rPr>
              <a:t>an authentic minister of the gospel of Christ, Paul knew that his suffering was for the sake of others: </a:t>
            </a:r>
          </a:p>
          <a:p>
            <a:pPr indent="457200">
              <a:spcAft>
                <a:spcPts val="1200"/>
              </a:spcAft>
            </a:pPr>
            <a:r>
              <a:rPr lang="en-US" sz="2400" b="1" i="1" dirty="0" smtClean="0">
                <a:latin typeface="Cambria" panose="02040503050406030204" pitchFamily="18" charset="0"/>
                <a:ea typeface="Cambria" panose="02040503050406030204" pitchFamily="18" charset="0"/>
              </a:rPr>
              <a:t>“My </a:t>
            </a:r>
            <a:r>
              <a:rPr lang="en-US" sz="2400" b="1" i="1" dirty="0">
                <a:latin typeface="Cambria" panose="02040503050406030204" pitchFamily="18" charset="0"/>
                <a:ea typeface="Cambria" panose="02040503050406030204" pitchFamily="18" charset="0"/>
              </a:rPr>
              <a:t>sufferings </a:t>
            </a:r>
            <a:r>
              <a:rPr lang="en-US" sz="2400" b="1" i="1" dirty="0" smtClean="0">
                <a:latin typeface="Cambria" panose="02040503050406030204" pitchFamily="18" charset="0"/>
                <a:ea typeface="Cambria" panose="02040503050406030204" pitchFamily="18" charset="0"/>
              </a:rPr>
              <a:t>[are] for you”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1:24</a:t>
            </a:r>
            <a:r>
              <a:rPr lang="en-US" sz="2400" b="1" dirty="0" smtClean="0">
                <a:latin typeface="Cambria" pitchFamily="18" charset="0"/>
              </a:rPr>
              <a:t>). </a:t>
            </a:r>
          </a:p>
          <a:p>
            <a:pPr indent="457200">
              <a:spcAft>
                <a:spcPts val="1200"/>
              </a:spcAft>
            </a:pPr>
            <a:r>
              <a:rPr lang="en-US" sz="2400" b="1" dirty="0" smtClean="0">
                <a:latin typeface="Cambria" pitchFamily="18" charset="0"/>
              </a:rPr>
              <a:t>This is the </a:t>
            </a:r>
            <a:r>
              <a:rPr lang="en-US" sz="2400" b="1" i="1" u="sng"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essential aspect of authentic ministry. </a:t>
            </a:r>
          </a:p>
        </p:txBody>
      </p:sp>
    </p:spTree>
    <p:extLst>
      <p:ext uri="{BB962C8B-B14F-4D97-AF65-F5344CB8AC3E}">
        <p14:creationId xmlns:p14="http://schemas.microsoft.com/office/powerpoint/2010/main" xmlns="" val="3519916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24429"/>
            <a:ext cx="8686800" cy="4985980"/>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I.</a:t>
            </a:r>
            <a:r>
              <a:rPr lang="en-US" sz="2400" b="1" i="1" dirty="0" smtClean="0">
                <a:effectLst>
                  <a:outerShdw blurRad="38100" dist="38100" dir="2700000" algn="tl">
                    <a:srgbClr val="000000">
                      <a:alpha val="43137"/>
                    </a:srgbClr>
                  </a:outerShdw>
                </a:effectLst>
                <a:latin typeface="Cambria" pitchFamily="18" charset="0"/>
              </a:rPr>
              <a:t>  Suffering </a:t>
            </a:r>
            <a:r>
              <a:rPr lang="en-US" sz="2400" b="1" i="1" dirty="0" smtClean="0">
                <a:effectLst>
                  <a:outerShdw blurRad="38100" dist="38100" dir="2700000" algn="tl">
                    <a:srgbClr val="000000">
                      <a:alpha val="43137"/>
                    </a:srgbClr>
                  </a:outerShdw>
                </a:effectLst>
                <a:latin typeface="Cambria" pitchFamily="18" charset="0"/>
              </a:rPr>
              <a:t>for Christ and His people (the church)</a:t>
            </a:r>
            <a:r>
              <a:rPr lang="en-US" sz="2400" b="1" dirty="0" smtClean="0">
                <a:effectLst>
                  <a:outerShdw blurRad="38100" dist="38100" dir="2700000" algn="tl">
                    <a:srgbClr val="000000">
                      <a:alpha val="43137"/>
                    </a:srgbClr>
                  </a:outerShdw>
                </a:effectLst>
                <a:latin typeface="Cambria" pitchFamily="18" charset="0"/>
              </a:rPr>
              <a:t>.     </a:t>
            </a:r>
          </a:p>
          <a:p>
            <a:pPr indent="457200">
              <a:spcAft>
                <a:spcPts val="1200"/>
              </a:spcAft>
              <a:tabLst>
                <a:tab pos="511175" algn="l"/>
                <a:tab pos="627063" algn="l"/>
                <a:tab pos="690563" algn="l"/>
              </a:tabLst>
            </a:pPr>
            <a:r>
              <a:rPr lang="en-US" sz="2400" b="1" dirty="0" smtClean="0">
                <a:latin typeface="Cambria" pitchFamily="18" charset="0"/>
              </a:rPr>
              <a:t>As </a:t>
            </a:r>
            <a:r>
              <a:rPr lang="en-US" sz="2400" b="1" dirty="0" smtClean="0">
                <a:latin typeface="Cambria" pitchFamily="18" charset="0"/>
              </a:rPr>
              <a:t>an authentic minister of the gospel and a servant of Christ what </a:t>
            </a:r>
            <a:r>
              <a:rPr lang="en-US" sz="2400" b="1" dirty="0">
                <a:latin typeface="Cambria" pitchFamily="18" charset="0"/>
              </a:rPr>
              <a:t>kind of suffering had Paul </a:t>
            </a:r>
            <a:r>
              <a:rPr lang="en-US" sz="2400" b="1" dirty="0" smtClean="0">
                <a:latin typeface="Cambria" pitchFamily="18" charset="0"/>
              </a:rPr>
              <a:t>endured</a:t>
            </a:r>
            <a:r>
              <a:rPr lang="en-US" sz="2400" b="1" dirty="0" smtClean="0">
                <a:latin typeface="Cambria" pitchFamily="18" charset="0"/>
              </a:rPr>
              <a:t>? </a:t>
            </a:r>
            <a:endParaRPr lang="en-US" sz="2400" b="1" dirty="0" smtClean="0">
              <a:latin typeface="Cambria" pitchFamily="18" charset="0"/>
            </a:endParaRPr>
          </a:p>
          <a:p>
            <a:pPr indent="457200">
              <a:spcAft>
                <a:spcPts val="1200"/>
              </a:spcAft>
              <a:tabLst>
                <a:tab pos="573088" algn="l"/>
                <a:tab pos="627063" algn="l"/>
                <a:tab pos="690563" algn="l"/>
              </a:tabLst>
            </a:pPr>
            <a:r>
              <a:rPr lang="en-US" sz="2400" b="1" i="1" dirty="0" smtClean="0">
                <a:latin typeface="Cambria" panose="02040503050406030204" pitchFamily="18" charset="0"/>
                <a:ea typeface="Cambria" panose="02040503050406030204" pitchFamily="18" charset="0"/>
              </a:rPr>
              <a:t>“More </a:t>
            </a:r>
            <a:r>
              <a:rPr lang="en-US" sz="2400" b="1" i="1" dirty="0" smtClean="0">
                <a:latin typeface="Cambria" panose="02040503050406030204" pitchFamily="18" charset="0"/>
                <a:ea typeface="Cambria" panose="02040503050406030204" pitchFamily="18" charset="0"/>
              </a:rPr>
              <a:t>often in </a:t>
            </a:r>
            <a:r>
              <a:rPr lang="en-US" sz="2400" b="1" i="1" dirty="0" smtClean="0">
                <a:latin typeface="Cambria" panose="02040503050406030204" pitchFamily="18" charset="0"/>
                <a:ea typeface="Cambria" panose="02040503050406030204" pitchFamily="18" charset="0"/>
              </a:rPr>
              <a:t>labors . . . </a:t>
            </a:r>
            <a:r>
              <a:rPr lang="en-US" sz="2400" b="1" i="1" dirty="0" smtClean="0">
                <a:latin typeface="Cambria" panose="02040503050406030204" pitchFamily="18" charset="0"/>
                <a:ea typeface="Cambria" panose="02040503050406030204" pitchFamily="18" charset="0"/>
              </a:rPr>
              <a:t>imprisonments, [being] beaten multiple times, often in danger of death. </a:t>
            </a:r>
            <a:r>
              <a:rPr lang="en-US" sz="2400" b="1" i="1" dirty="0" smtClean="0">
                <a:latin typeface="Cambria" panose="02040503050406030204" pitchFamily="18" charset="0"/>
                <a:ea typeface="Cambria" panose="02040503050406030204" pitchFamily="18" charset="0"/>
              </a:rPr>
              <a:t> Five </a:t>
            </a:r>
            <a:r>
              <a:rPr lang="en-US" sz="2400" b="1" i="1" dirty="0" smtClean="0">
                <a:latin typeface="Cambria" panose="02040503050406030204" pitchFamily="18" charset="0"/>
                <a:ea typeface="Cambria" panose="02040503050406030204" pitchFamily="18" charset="0"/>
              </a:rPr>
              <a:t>times received thirty-nine lashes from the Jews. </a:t>
            </a:r>
            <a:r>
              <a:rPr lang="en-US" sz="2400" b="1" i="1" dirty="0" smtClean="0">
                <a:latin typeface="Cambria" panose="02040503050406030204" pitchFamily="18" charset="0"/>
                <a:ea typeface="Cambria" panose="02040503050406030204" pitchFamily="18" charset="0"/>
              </a:rPr>
              <a:t> Three </a:t>
            </a:r>
            <a:r>
              <a:rPr lang="en-US" sz="2400" b="1" i="1" dirty="0" smtClean="0">
                <a:latin typeface="Cambria" panose="02040503050406030204" pitchFamily="18" charset="0"/>
                <a:ea typeface="Cambria" panose="02040503050406030204" pitchFamily="18" charset="0"/>
              </a:rPr>
              <a:t>times beaten with a rod, stoned once, shipwrecked three times, a night and day in the deep</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On </a:t>
            </a:r>
            <a:r>
              <a:rPr lang="en-US" sz="2400" b="1" dirty="0" smtClean="0">
                <a:latin typeface="Cambria" pitchFamily="18" charset="0"/>
              </a:rPr>
              <a:t>multiple journeys, Paul was in dangers from river, from robbers, from countrymen, from gentiles, faced dangers in the city, dangers in the wilderness, dangers on the sea, dangers among false </a:t>
            </a:r>
            <a:r>
              <a:rPr lang="en-US" sz="2400" b="1" dirty="0" smtClean="0">
                <a:latin typeface="Cambria" pitchFamily="18" charset="0"/>
              </a:rPr>
              <a:t>brethren (</a:t>
            </a:r>
            <a:r>
              <a:rPr lang="en-US" sz="2400" b="1" dirty="0" smtClean="0">
                <a:effectLst>
                  <a:outerShdw blurRad="38100" dist="38100" dir="2700000" algn="tl">
                    <a:srgbClr val="000000">
                      <a:alpha val="43137"/>
                    </a:srgbClr>
                  </a:outerShdw>
                </a:effectLst>
                <a:latin typeface="Cambria" pitchFamily="18" charset="0"/>
              </a:rPr>
              <a:t>2Cor</a:t>
            </a:r>
            <a:r>
              <a:rPr lang="en-US" sz="2400" b="1" dirty="0">
                <a:effectLst>
                  <a:outerShdw blurRad="38100" dist="38100" dir="2700000" algn="tl">
                    <a:srgbClr val="000000">
                      <a:alpha val="43137"/>
                    </a:srgbClr>
                  </a:outerShdw>
                </a:effectLst>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11:23-26</a:t>
            </a:r>
            <a:r>
              <a:rPr lang="en-US" sz="2400" b="1" dirty="0" smtClean="0">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21379500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87244"/>
            <a:ext cx="86868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a:t>
            </a:r>
            <a:r>
              <a:rPr lang="en-US" sz="2400" b="1" dirty="0" smtClean="0">
                <a:latin typeface="Cambria" pitchFamily="18" charset="0"/>
              </a:rPr>
              <a:t>had been in labor and hardship, through many sleepless nights, in hunger and thirst, often without food, in the cold and exposure. </a:t>
            </a:r>
            <a:r>
              <a:rPr lang="en-US" sz="2400" b="1" dirty="0" smtClean="0">
                <a:latin typeface="Cambria" pitchFamily="18" charset="0"/>
              </a:rPr>
              <a:t> Apart </a:t>
            </a:r>
            <a:r>
              <a:rPr lang="en-US" sz="2400" b="1" dirty="0" smtClean="0">
                <a:latin typeface="Cambria" pitchFamily="18" charset="0"/>
              </a:rPr>
              <a:t>from such external things, there is the daily pressure of concern for all the </a:t>
            </a:r>
            <a:r>
              <a:rPr lang="en-US" sz="2400" b="1" dirty="0" smtClean="0">
                <a:latin typeface="Cambria" pitchFamily="18" charset="0"/>
              </a:rPr>
              <a:t>churches      (</a:t>
            </a:r>
            <a:r>
              <a:rPr lang="en-US" sz="2400" b="1" dirty="0" smtClean="0">
                <a:effectLst>
                  <a:outerShdw blurRad="38100" dist="38100" dir="2700000" algn="tl">
                    <a:srgbClr val="000000">
                      <a:alpha val="43137"/>
                    </a:srgbClr>
                  </a:outerShdw>
                </a:effectLst>
                <a:latin typeface="Cambria" pitchFamily="18" charset="0"/>
              </a:rPr>
              <a:t>2Cor</a:t>
            </a:r>
            <a:r>
              <a:rPr lang="en-US" sz="2400" b="1" dirty="0" smtClean="0">
                <a:effectLst>
                  <a:outerShdw blurRad="38100" dist="38100" dir="2700000" algn="tl">
                    <a:srgbClr val="000000">
                      <a:alpha val="43137"/>
                    </a:srgbClr>
                  </a:outerShdw>
                </a:effectLst>
                <a:latin typeface="Cambria" pitchFamily="18" charset="0"/>
              </a:rPr>
              <a:t>. 11:27-28</a:t>
            </a:r>
            <a:r>
              <a:rPr lang="en-US" sz="2400" b="1" dirty="0" smtClean="0">
                <a:latin typeface="Cambria" pitchFamily="18" charset="0"/>
              </a:rPr>
              <a:t>). </a:t>
            </a:r>
            <a:endParaRPr lang="en-US" sz="2400" b="1" dirty="0" smtClean="0">
              <a:latin typeface="Cambria" pitchFamily="18" charset="0"/>
            </a:endParaRPr>
          </a:p>
          <a:p>
            <a:pPr indent="457200">
              <a:spcAft>
                <a:spcPts val="1200"/>
              </a:spcAft>
              <a:tabLst>
                <a:tab pos="511175" algn="l"/>
                <a:tab pos="627063" algn="l"/>
                <a:tab pos="690563" algn="l"/>
              </a:tabLst>
            </a:pPr>
            <a:r>
              <a:rPr lang="en-US" sz="2400" b="1" dirty="0" smtClean="0">
                <a:latin typeface="Cambria" pitchFamily="18" charset="0"/>
              </a:rPr>
              <a:t>In </a:t>
            </a:r>
            <a:r>
              <a:rPr lang="en-US" sz="2400" b="1" dirty="0" smtClean="0">
                <a:latin typeface="Cambria" pitchFamily="18" charset="0"/>
              </a:rPr>
              <a:t>all of these sufferings for the sake of the ministry of the gospel, there isn’t a hint of self-pity. </a:t>
            </a:r>
            <a:r>
              <a:rPr lang="en-US" sz="2400" b="1" dirty="0" smtClean="0">
                <a:latin typeface="Cambria" pitchFamily="18" charset="0"/>
              </a:rPr>
              <a:t> Instead</a:t>
            </a:r>
            <a:r>
              <a:rPr lang="en-US" sz="2400" b="1" dirty="0" smtClean="0">
                <a:latin typeface="Cambria" pitchFamily="18" charset="0"/>
              </a:rPr>
              <a:t>, Paul expresses real deep seated joy in doing his part “</a:t>
            </a:r>
            <a:r>
              <a:rPr lang="en-US" sz="2400" b="1" i="1" dirty="0" smtClean="0">
                <a:latin typeface="Cambria" pitchFamily="18" charset="0"/>
              </a:rPr>
              <a:t>for the sake of His body the church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1:24</a:t>
            </a:r>
            <a:r>
              <a:rPr lang="en-US" sz="2400" b="1" dirty="0" smtClean="0">
                <a:latin typeface="Cambria" pitchFamily="18" charset="0"/>
              </a:rPr>
              <a:t>).  </a:t>
            </a:r>
          </a:p>
          <a:p>
            <a:pPr indent="457200">
              <a:spcAft>
                <a:spcPts val="1200"/>
              </a:spcAft>
              <a:tabLst>
                <a:tab pos="573088" algn="l"/>
                <a:tab pos="627063" algn="l"/>
                <a:tab pos="690563" algn="l"/>
              </a:tabLst>
            </a:pPr>
            <a:r>
              <a:rPr lang="en-US" sz="2400" b="1" dirty="0" smtClean="0">
                <a:latin typeface="Cambria" panose="02040503050406030204" pitchFamily="18" charset="0"/>
                <a:ea typeface="Cambria" panose="02040503050406030204" pitchFamily="18" charset="0"/>
              </a:rPr>
              <a:t>He </a:t>
            </a:r>
            <a:r>
              <a:rPr lang="en-US" sz="2400" b="1" dirty="0" smtClean="0">
                <a:latin typeface="Cambria" panose="02040503050406030204" pitchFamily="18" charset="0"/>
                <a:ea typeface="Cambria" panose="02040503050406030204" pitchFamily="18" charset="0"/>
              </a:rPr>
              <a:t>knew that what he suffered had purpose. </a:t>
            </a:r>
            <a:r>
              <a:rPr lang="en-US" sz="2400" b="1" dirty="0" smtClean="0">
                <a:latin typeface="Cambria" panose="02040503050406030204" pitchFamily="18" charset="0"/>
                <a:ea typeface="Cambria" panose="02040503050406030204" pitchFamily="18" charset="0"/>
              </a:rPr>
              <a:t> In </a:t>
            </a:r>
            <a:r>
              <a:rPr lang="en-US" sz="2400" b="1" dirty="0" smtClean="0">
                <a:latin typeface="Cambria" panose="02040503050406030204" pitchFamily="18" charset="0"/>
                <a:ea typeface="Cambria" panose="02040503050406030204" pitchFamily="18" charset="0"/>
              </a:rPr>
              <a:t>so doing, Paul experienced the grace and power of God by suffering just as Christ had suffered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3:10-11</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Romans 8:17-18</a:t>
            </a:r>
            <a:r>
              <a:rPr lang="en-US" sz="2400" b="1" dirty="0" smtClean="0">
                <a:latin typeface="Cambria" panose="02040503050406030204" pitchFamily="18" charset="0"/>
                <a:ea typeface="Cambria" panose="02040503050406030204" pitchFamily="18" charset="0"/>
              </a:rPr>
              <a:t>, confirms that there is a special honor given to those who suffer for Christ. </a:t>
            </a:r>
          </a:p>
        </p:txBody>
      </p:sp>
    </p:spTree>
    <p:extLst>
      <p:ext uri="{BB962C8B-B14F-4D97-AF65-F5344CB8AC3E}">
        <p14:creationId xmlns:p14="http://schemas.microsoft.com/office/powerpoint/2010/main" xmlns="" val="39364672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22729" y="1295400"/>
            <a:ext cx="8592671" cy="461664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However</a:t>
            </a:r>
            <a:r>
              <a:rPr lang="en-US" sz="2400" b="1" dirty="0" smtClean="0">
                <a:latin typeface="Cambria" pitchFamily="18" charset="0"/>
              </a:rPr>
              <a:t>, in Colossians Paul is much more concerned about fulfilling his ministry of suffering on behalf of others for the strengthening of the Church.   </a:t>
            </a:r>
            <a:endParaRPr lang="en-US" sz="2400" b="1" dirty="0">
              <a:latin typeface="Cambria" pitchFamily="18" charset="0"/>
            </a:endParaRPr>
          </a:p>
          <a:p>
            <a:pPr indent="457200">
              <a:spcAft>
                <a:spcPts val="1200"/>
              </a:spcAft>
            </a:pPr>
            <a:r>
              <a:rPr lang="en-US" sz="2400" b="1" dirty="0">
                <a:latin typeface="Cambria" pitchFamily="18" charset="0"/>
              </a:rPr>
              <a:t>Paul says, </a:t>
            </a:r>
            <a:r>
              <a:rPr lang="en-US" sz="2400" b="1" dirty="0" smtClean="0">
                <a:latin typeface="Cambria" pitchFamily="18" charset="0"/>
              </a:rPr>
              <a:t>this suffering is to “</a:t>
            </a:r>
            <a:r>
              <a:rPr lang="en-US" sz="2400" b="1" i="1" dirty="0" smtClean="0">
                <a:effectLst>
                  <a:outerShdw blurRad="38100" dist="38100" dir="2700000" algn="tl">
                    <a:srgbClr val="000000">
                      <a:alpha val="43137"/>
                    </a:srgbClr>
                  </a:outerShdw>
                </a:effectLst>
                <a:latin typeface="Cambria" pitchFamily="18" charset="0"/>
              </a:rPr>
              <a:t>fill up in my flesh what is lacking in </a:t>
            </a:r>
            <a:r>
              <a:rPr lang="en-US" sz="2400" b="1" i="1" dirty="0">
                <a:effectLst>
                  <a:outerShdw blurRad="38100" dist="38100" dir="2700000" algn="tl">
                    <a:srgbClr val="000000">
                      <a:alpha val="43137"/>
                    </a:srgbClr>
                  </a:outerShdw>
                </a:effectLst>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afflictions of Christ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1:24</a:t>
            </a:r>
            <a:r>
              <a:rPr lang="en-US" sz="2400" b="1" dirty="0" smtClean="0">
                <a:latin typeface="Cambria" pitchFamily="18" charset="0"/>
              </a:rPr>
              <a:t>).</a:t>
            </a:r>
          </a:p>
          <a:p>
            <a:pPr indent="457200">
              <a:spcAft>
                <a:spcPts val="1200"/>
              </a:spcAft>
            </a:pPr>
            <a:r>
              <a:rPr lang="en-US" sz="2400" b="1" dirty="0" smtClean="0">
                <a:latin typeface="Cambria" pitchFamily="18" charset="0"/>
              </a:rPr>
              <a:t>At first glance, this may sound like something is lacking in Christ’s once-for-all suffering and death on the cross; that maybe Paul’s suffering was necessary to continue to pay for residual sins that Christ’s suffering somehow didn’t cover. </a:t>
            </a:r>
          </a:p>
          <a:p>
            <a:pPr indent="457200">
              <a:spcAft>
                <a:spcPts val="1200"/>
              </a:spcAft>
            </a:pPr>
            <a:r>
              <a:rPr lang="en-US" sz="2400" b="1" dirty="0" smtClean="0">
                <a:latin typeface="Cambria" pitchFamily="18" charset="0"/>
              </a:rPr>
              <a:t>If that is not the case, then what does Paul mean by this expression?  </a:t>
            </a:r>
          </a:p>
        </p:txBody>
      </p:sp>
    </p:spTree>
    <p:extLst>
      <p:ext uri="{BB962C8B-B14F-4D97-AF65-F5344CB8AC3E}">
        <p14:creationId xmlns:p14="http://schemas.microsoft.com/office/powerpoint/2010/main" xmlns="" val="28554852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4118" y="1206500"/>
            <a:ext cx="87630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 </a:t>
            </a:r>
            <a:r>
              <a:rPr lang="en-US" sz="2400" b="1" dirty="0" smtClean="0">
                <a:latin typeface="Cambria" pitchFamily="18" charset="0"/>
              </a:rPr>
              <a:t>let’s consider a different translation of that verse: </a:t>
            </a:r>
          </a:p>
          <a:p>
            <a:pPr indent="457200">
              <a:spcAft>
                <a:spcPts val="1200"/>
              </a:spcAft>
            </a:pPr>
            <a:r>
              <a:rPr lang="en-US" sz="2400" b="1" dirty="0" smtClean="0">
                <a:latin typeface="Cambria"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am glad when I suffer for you in my body, for I am participating in the sufferings of Christ that continue for his body,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(1:24 NLT)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spcAft>
                <a:spcPts val="1200"/>
              </a:spcAft>
              <a:tabLst>
                <a:tab pos="341313" algn="l"/>
                <a:tab pos="457200" algn="l"/>
              </a:tabLst>
            </a:pPr>
            <a:r>
              <a:rPr lang="en-US" sz="2400" b="1" dirty="0" smtClean="0">
                <a:latin typeface="Cambria" pitchFamily="18" charset="0"/>
              </a:rPr>
              <a:t>Swindoll </a:t>
            </a:r>
            <a:r>
              <a:rPr lang="en-US" sz="2400" b="1" dirty="0" smtClean="0">
                <a:latin typeface="Cambria" pitchFamily="18" charset="0"/>
              </a:rPr>
              <a:t>quoting </a:t>
            </a:r>
            <a:r>
              <a:rPr lang="en-US" sz="2400" b="1" dirty="0" smtClean="0">
                <a:effectLst>
                  <a:outerShdw blurRad="38100" dist="38100" dir="2700000" algn="tl">
                    <a:srgbClr val="000000">
                      <a:alpha val="43137"/>
                    </a:srgbClr>
                  </a:outerShdw>
                </a:effectLst>
                <a:latin typeface="Cambria" pitchFamily="18" charset="0"/>
              </a:rPr>
              <a:t>Douglass Moo</a:t>
            </a:r>
            <a:r>
              <a:rPr lang="en-US" sz="2400" b="1" dirty="0" smtClean="0">
                <a:latin typeface="Cambria" pitchFamily="18" charset="0"/>
              </a:rPr>
              <a:t> suggest that, “Because Paul’s apostolic ministry is an extension of Christ’s work in the world, Paul identifies his own sufferings very closely with Christ’s. </a:t>
            </a:r>
            <a:r>
              <a:rPr lang="en-US" sz="2400" b="1" dirty="0" smtClean="0">
                <a:latin typeface="Cambria" pitchFamily="18" charset="0"/>
              </a:rPr>
              <a:t> However </a:t>
            </a:r>
            <a:r>
              <a:rPr lang="en-US" sz="2400" b="1" dirty="0" smtClean="0">
                <a:latin typeface="Cambria" pitchFamily="18" charset="0"/>
              </a:rPr>
              <a:t>his sufferings have no redemptive benefit for the church, they are the inevitable accomplishments of Paul’s commission to proclaim the end-time revelation of God’s mystery.” </a:t>
            </a:r>
          </a:p>
        </p:txBody>
      </p:sp>
    </p:spTree>
    <p:extLst>
      <p:ext uri="{BB962C8B-B14F-4D97-AF65-F5344CB8AC3E}">
        <p14:creationId xmlns:p14="http://schemas.microsoft.com/office/powerpoint/2010/main" xmlns="" val="10454597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4118" y="1206500"/>
            <a:ext cx="8763000" cy="4616648"/>
          </a:xfrm>
          <a:prstGeom prst="rect">
            <a:avLst/>
          </a:prstGeom>
          <a:noFill/>
          <a:effectLst/>
        </p:spPr>
        <p:txBody>
          <a:bodyPr wrap="square" rtlCol="0">
            <a:spAutoFit/>
          </a:bodyPr>
          <a:lstStyle/>
          <a:p>
            <a:pPr indent="457200">
              <a:spcAft>
                <a:spcPts val="1200"/>
              </a:spcAft>
              <a:tabLst>
                <a:tab pos="341313" algn="l"/>
                <a:tab pos="457200" algn="l"/>
              </a:tabLst>
            </a:pPr>
            <a:r>
              <a:rPr lang="en-US" sz="2400" b="1" dirty="0" smtClean="0">
                <a:latin typeface="Cambria" pitchFamily="18" charset="0"/>
              </a:rPr>
              <a:t>So </a:t>
            </a:r>
            <a:r>
              <a:rPr lang="en-US" sz="2400" b="1" dirty="0" smtClean="0">
                <a:latin typeface="Cambria" pitchFamily="18" charset="0"/>
              </a:rPr>
              <a:t>we </a:t>
            </a:r>
            <a:r>
              <a:rPr lang="en-US" sz="2400" b="1" dirty="0">
                <a:latin typeface="Cambria" pitchFamily="18" charset="0"/>
              </a:rPr>
              <a:t>can confidently interpret Paul’s statement </a:t>
            </a:r>
            <a:r>
              <a:rPr lang="en-US" sz="2400" b="1" dirty="0" smtClean="0">
                <a:latin typeface="Cambria" pitchFamily="18" charset="0"/>
              </a:rPr>
              <a:t>to say:</a:t>
            </a:r>
            <a:endParaRPr lang="en-US" sz="2400" b="1" dirty="0">
              <a:latin typeface="Cambria"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That </a:t>
            </a:r>
            <a:r>
              <a:rPr lang="en-US" sz="2400" b="1" i="1" dirty="0">
                <a:latin typeface="Cambria" panose="02040503050406030204" pitchFamily="18" charset="0"/>
                <a:ea typeface="Cambria" panose="02040503050406030204" pitchFamily="18" charset="0"/>
              </a:rPr>
              <a:t>which is lacking of the afflictions of Christ </a:t>
            </a:r>
            <a:r>
              <a:rPr lang="en-US" sz="2400" b="1" i="1" dirty="0" smtClean="0">
                <a:latin typeface="Cambria" panose="02040503050406030204" pitchFamily="18" charset="0"/>
                <a:ea typeface="Cambria" panose="02040503050406030204" pitchFamily="18" charset="0"/>
              </a:rPr>
              <a:t>signifies </a:t>
            </a:r>
            <a:r>
              <a:rPr lang="en-US" sz="2400" b="1" i="1" dirty="0">
                <a:latin typeface="Cambria" panose="02040503050406030204" pitchFamily="18" charset="0"/>
                <a:ea typeface="Cambria" panose="02040503050406030204" pitchFamily="18" charset="0"/>
              </a:rPr>
              <a:t>that </a:t>
            </a:r>
            <a:r>
              <a:rPr lang="en-US" sz="2400" b="1" i="1" dirty="0" smtClean="0">
                <a:latin typeface="Cambria" panose="02040503050406030204" pitchFamily="18" charset="0"/>
                <a:ea typeface="Cambria" panose="02040503050406030204" pitchFamily="18" charset="0"/>
              </a:rPr>
              <a:t>portions </a:t>
            </a:r>
            <a:r>
              <a:rPr lang="en-US" sz="2400" b="1" i="1" dirty="0">
                <a:latin typeface="Cambria" panose="02040503050406030204" pitchFamily="18" charset="0"/>
                <a:ea typeface="Cambria" panose="02040503050406030204" pitchFamily="18" charset="0"/>
              </a:rPr>
              <a:t>of Christ’s ministerial sufferings which was not endured by Him in person, but is endured in the suffering of Christians in all generations in carrying out Christ’s work</a:t>
            </a:r>
            <a:r>
              <a:rPr lang="en-US" sz="2400" b="1" i="1" dirty="0" smtClean="0">
                <a:latin typeface="Cambria" panose="02040503050406030204" pitchFamily="18" charset="0"/>
                <a:ea typeface="Cambria" panose="02040503050406030204" pitchFamily="18" charset="0"/>
              </a:rPr>
              <a:t>.”</a:t>
            </a:r>
            <a:endParaRPr lang="en-US" sz="2400" b="1" i="1" dirty="0">
              <a:latin typeface="Cambria" panose="02040503050406030204" pitchFamily="18" charset="0"/>
              <a:ea typeface="Cambria" panose="02040503050406030204" pitchFamily="18" charset="0"/>
            </a:endParaRPr>
          </a:p>
          <a:p>
            <a:pPr indent="457200">
              <a:spcAft>
                <a:spcPts val="1200"/>
              </a:spcAft>
              <a:tabLst>
                <a:tab pos="341313" algn="l"/>
                <a:tab pos="457200" algn="l"/>
              </a:tabLst>
            </a:pPr>
            <a:r>
              <a:rPr lang="en-US" sz="2400" b="1" dirty="0" smtClean="0">
                <a:latin typeface="Cambria" pitchFamily="18" charset="0"/>
              </a:rPr>
              <a:t>Paul </a:t>
            </a:r>
            <a:r>
              <a:rPr lang="en-US" sz="2400" b="1" dirty="0" smtClean="0">
                <a:latin typeface="Cambria" pitchFamily="18" charset="0"/>
              </a:rPr>
              <a:t>having in </a:t>
            </a:r>
            <a:r>
              <a:rPr lang="en-US" sz="2400" b="1" dirty="0">
                <a:latin typeface="Cambria" pitchFamily="18" charset="0"/>
              </a:rPr>
              <a:t>mind </a:t>
            </a:r>
            <a:r>
              <a:rPr lang="en-US" sz="2400" b="1" dirty="0" smtClean="0">
                <a:latin typeface="Cambria" pitchFamily="18" charset="0"/>
              </a:rPr>
              <a:t>Christ’s </a:t>
            </a:r>
            <a:r>
              <a:rPr lang="en-US" sz="2400" b="1" dirty="0">
                <a:latin typeface="Cambria" pitchFamily="18" charset="0"/>
              </a:rPr>
              <a:t>close association with His body, the church, </a:t>
            </a:r>
            <a:r>
              <a:rPr lang="en-US" sz="2400" b="1" dirty="0" smtClean="0">
                <a:latin typeface="Cambria" pitchFamily="18" charset="0"/>
              </a:rPr>
              <a:t>conveys that now when </a:t>
            </a:r>
            <a:r>
              <a:rPr lang="en-US" sz="2400" b="1" dirty="0">
                <a:latin typeface="Cambria" pitchFamily="18" charset="0"/>
              </a:rPr>
              <a:t>one persecutes the body, </a:t>
            </a:r>
            <a:r>
              <a:rPr lang="en-US" sz="2400" b="1" dirty="0" smtClean="0">
                <a:latin typeface="Cambria" pitchFamily="18" charset="0"/>
              </a:rPr>
              <a:t>that same persecution in </a:t>
            </a:r>
            <a:r>
              <a:rPr lang="en-US" sz="2400" b="1" dirty="0">
                <a:latin typeface="Cambria" pitchFamily="18" charset="0"/>
              </a:rPr>
              <a:t>a </a:t>
            </a:r>
            <a:r>
              <a:rPr lang="en-US" sz="2400" b="1" dirty="0" smtClean="0">
                <a:latin typeface="Cambria" pitchFamily="18" charset="0"/>
              </a:rPr>
              <a:t>sense is extended to </a:t>
            </a:r>
            <a:r>
              <a:rPr lang="en-US" sz="2400" b="1" dirty="0">
                <a:latin typeface="Cambria" pitchFamily="18" charset="0"/>
              </a:rPr>
              <a:t>Christ</a:t>
            </a:r>
            <a:r>
              <a:rPr lang="en-US" sz="2400" b="1" dirty="0" smtClean="0">
                <a:latin typeface="Cambria" pitchFamily="18" charset="0"/>
              </a:rPr>
              <a:t>.</a:t>
            </a:r>
          </a:p>
          <a:p>
            <a:pPr indent="457200">
              <a:spcAft>
                <a:spcPts val="1200"/>
              </a:spcAft>
              <a:tabLst>
                <a:tab pos="341313" algn="l"/>
                <a:tab pos="457200" algn="l"/>
              </a:tabLst>
            </a:pPr>
            <a:r>
              <a:rPr lang="en-US" sz="2400" b="1" dirty="0" smtClean="0">
                <a:latin typeface="Cambria" pitchFamily="18" charset="0"/>
              </a:rPr>
              <a:t>In </a:t>
            </a:r>
            <a:r>
              <a:rPr lang="en-US" sz="2400" b="1" dirty="0" smtClean="0">
                <a:latin typeface="Cambria" pitchFamily="18" charset="0"/>
              </a:rPr>
              <a:t>a sense, Paul is filling up the fixed amount of suffering that the church must endure until the second coming of Christ and the end of all persecution and suffering.  </a:t>
            </a:r>
          </a:p>
        </p:txBody>
      </p:sp>
    </p:spTree>
    <p:extLst>
      <p:ext uri="{BB962C8B-B14F-4D97-AF65-F5344CB8AC3E}">
        <p14:creationId xmlns:p14="http://schemas.microsoft.com/office/powerpoint/2010/main" xmlns="" val="32063468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06500"/>
            <a:ext cx="8686800" cy="4985980"/>
          </a:xfrm>
          <a:prstGeom prst="rect">
            <a:avLst/>
          </a:prstGeom>
          <a:noFill/>
          <a:effectLst/>
        </p:spPr>
        <p:txBody>
          <a:bodyPr wrap="square" rtlCol="0">
            <a:spAutoFit/>
          </a:bodyPr>
          <a:lstStyle/>
          <a:p>
            <a:pPr indent="457200">
              <a:spcAft>
                <a:spcPts val="1200"/>
              </a:spcAft>
              <a:tabLst>
                <a:tab pos="341313" algn="l"/>
                <a:tab pos="457200" algn="l"/>
              </a:tabLst>
            </a:pPr>
            <a:r>
              <a:rPr lang="en-US" sz="2400" b="1" dirty="0" smtClean="0">
                <a:latin typeface="Cambria" pitchFamily="18" charset="0"/>
              </a:rPr>
              <a:t>Authentic </a:t>
            </a:r>
            <a:r>
              <a:rPr lang="en-US" sz="2400" b="1" dirty="0" smtClean="0">
                <a:latin typeface="Cambria" pitchFamily="18" charset="0"/>
              </a:rPr>
              <a:t>ministry is characterized by those who are willing to suffer for the sack of Christ, for the church, and for the gospel proclamation. </a:t>
            </a:r>
            <a:endParaRPr lang="en-US" sz="2400" b="1" dirty="0">
              <a:latin typeface="Cambria"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our world of indulged comfort, where we recoil at any though of hardship or mistreatment, this concept of fulfilling our calling to suffer for Christ seem foreign. </a:t>
            </a:r>
            <a:r>
              <a:rPr lang="en-US" sz="2400" b="1" dirty="0" smtClean="0">
                <a:latin typeface="Cambria" pitchFamily="18" charset="0"/>
              </a:rPr>
              <a:t>	 </a:t>
            </a:r>
          </a:p>
          <a:p>
            <a:pPr indent="457200">
              <a:spcAft>
                <a:spcPts val="1200"/>
              </a:spcAft>
            </a:pPr>
            <a:r>
              <a:rPr lang="en-US" sz="2400" b="1" dirty="0" smtClean="0">
                <a:latin typeface="Cambria" pitchFamily="18" charset="0"/>
              </a:rPr>
              <a:t>In </a:t>
            </a:r>
            <a:r>
              <a:rPr lang="en-US" sz="2400" b="1" dirty="0" smtClean="0">
                <a:latin typeface="Cambria" pitchFamily="18" charset="0"/>
              </a:rPr>
              <a:t>many place around the world, though, this is a common expectation for minister of Christ, who suffer regularly at the hands of unbelievers.  </a:t>
            </a:r>
          </a:p>
          <a:p>
            <a:pPr indent="457200">
              <a:spcAft>
                <a:spcPts val="1200"/>
              </a:spcAft>
              <a:tabLst>
                <a:tab pos="341313" algn="l"/>
                <a:tab pos="457200" algn="l"/>
              </a:tabLst>
            </a:pPr>
            <a:r>
              <a:rPr lang="en-US" sz="2400" b="1" dirty="0" smtClean="0">
                <a:latin typeface="Cambria" pitchFamily="18" charset="0"/>
              </a:rPr>
              <a:t>Even </a:t>
            </a:r>
            <a:r>
              <a:rPr lang="en-US" sz="2400" b="1" dirty="0" smtClean="0">
                <a:latin typeface="Cambria" pitchFamily="18" charset="0"/>
              </a:rPr>
              <a:t>in places where Christ can be freely proclaimed and embraced, authentic ministry requires ministers to enter into the sufferings of their flock, instead of fleeing from it</a:t>
            </a:r>
            <a:r>
              <a:rPr lang="en-US" sz="2400" b="1" dirty="0" smtClean="0">
                <a:latin typeface="Cambria" pitchFamily="18" charset="0"/>
              </a:rPr>
              <a:t>.</a:t>
            </a:r>
            <a:r>
              <a:rPr lang="en-US" sz="2400" b="1" dirty="0">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35581365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610600" cy="4832092"/>
          </a:xfrm>
          <a:prstGeom prst="rect">
            <a:avLst/>
          </a:prstGeom>
          <a:noFill/>
          <a:effectLst/>
        </p:spPr>
        <p:txBody>
          <a:bodyPr wrap="square" rtlCol="0">
            <a:spAutoFit/>
          </a:bodyPr>
          <a:lstStyle/>
          <a:p>
            <a:pPr indent="457200">
              <a:spcAft>
                <a:spcPts val="1200"/>
              </a:spcAft>
              <a:tabLst>
                <a:tab pos="341313" algn="l"/>
                <a:tab pos="457200" algn="l"/>
              </a:tabLst>
            </a:pPr>
            <a:r>
              <a:rPr lang="en-US" sz="2400" b="1" dirty="0" smtClean="0">
                <a:latin typeface="Cambria" pitchFamily="18" charset="0"/>
              </a:rPr>
              <a:t>Swindoll </a:t>
            </a:r>
            <a:r>
              <a:rPr lang="en-US" sz="2400" b="1" dirty="0" smtClean="0">
                <a:latin typeface="Cambria" pitchFamily="18" charset="0"/>
              </a:rPr>
              <a:t>again quoting </a:t>
            </a:r>
            <a:r>
              <a:rPr lang="en-US" sz="2400" b="1" dirty="0" smtClean="0">
                <a:effectLst>
                  <a:outerShdw blurRad="38100" dist="38100" dir="2700000" algn="tl">
                    <a:srgbClr val="000000">
                      <a:alpha val="43137"/>
                    </a:srgbClr>
                  </a:outerShdw>
                </a:effectLst>
                <a:latin typeface="Cambria" pitchFamily="18" charset="0"/>
              </a:rPr>
              <a:t>Eugene Peter</a:t>
            </a:r>
            <a:r>
              <a:rPr lang="en-US" sz="2400" b="1" dirty="0" smtClean="0">
                <a:latin typeface="Cambria" pitchFamily="18" charset="0"/>
              </a:rPr>
              <a:t> says this about authentic ministry: </a:t>
            </a:r>
            <a:endParaRPr lang="en-US" sz="2400" b="1" dirty="0">
              <a:latin typeface="Cambria" pitchFamily="18" charset="0"/>
            </a:endParaRPr>
          </a:p>
          <a:p>
            <a:pPr indent="457200">
              <a:spcAft>
                <a:spcPts val="1200"/>
              </a:spcAft>
            </a:pPr>
            <a:r>
              <a:rPr lang="en-US" sz="2400" b="1" dirty="0" smtClean="0">
                <a:latin typeface="Cambria" pitchFamily="18" charset="0"/>
              </a:rPr>
              <a:t>“</a:t>
            </a:r>
            <a:r>
              <a:rPr lang="en-US" sz="2400" b="1" dirty="0" smtClean="0">
                <a:latin typeface="Cambria" panose="02040503050406030204" pitchFamily="18" charset="0"/>
                <a:ea typeface="Cambria" panose="02040503050406030204" pitchFamily="18" charset="0"/>
              </a:rPr>
              <a:t>Among other things pastoral work is a decision to deal, on the most personal and intimate terms, with suffering.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does not try to find ways to minimize suffering or ways to avoid it.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is not particularly interested in finding explanations for it.  It is not a search after the cure for suffering. </a:t>
            </a:r>
            <a:r>
              <a:rPr lang="en-US" sz="2400" b="1" dirty="0" smtClean="0">
                <a:latin typeface="Cambria" panose="02040503050406030204" pitchFamily="18" charset="0"/>
                <a:ea typeface="Cambria" panose="02040503050406030204" pitchFamily="18" charset="0"/>
              </a:rPr>
              <a:t> Pastoral </a:t>
            </a:r>
            <a:r>
              <a:rPr lang="en-US" sz="2400" b="1" dirty="0" smtClean="0">
                <a:latin typeface="Cambria" panose="02040503050406030204" pitchFamily="18" charset="0"/>
                <a:ea typeface="Cambria" panose="02040503050406030204" pitchFamily="18" charset="0"/>
              </a:rPr>
              <a:t>work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engages</a:t>
            </a:r>
            <a:r>
              <a:rPr lang="en-US" sz="2400" b="1" dirty="0" smtClean="0">
                <a:latin typeface="Cambria" panose="02040503050406030204" pitchFamily="18" charset="0"/>
                <a:ea typeface="Cambria" panose="02040503050406030204" pitchFamily="18" charset="0"/>
              </a:rPr>
              <a:t> suffering.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is a conscious, deliberated plunge into the experience of suffering.”</a:t>
            </a:r>
          </a:p>
          <a:p>
            <a:pPr indent="457200">
              <a:spcAft>
                <a:spcPts val="1200"/>
              </a:spcAft>
            </a:pPr>
            <a:r>
              <a:rPr lang="en-US" sz="2400" b="1" dirty="0" smtClean="0">
                <a:latin typeface="Cambria" panose="02040503050406030204" pitchFamily="18" charset="0"/>
                <a:ea typeface="Cambria" panose="02040503050406030204" pitchFamily="18" charset="0"/>
              </a:rPr>
              <a:t>One </a:t>
            </a:r>
            <a:r>
              <a:rPr lang="en-US" sz="2400" b="1" dirty="0" smtClean="0">
                <a:latin typeface="Cambria" panose="02040503050406030204" pitchFamily="18" charset="0"/>
                <a:ea typeface="Cambria" panose="02040503050406030204" pitchFamily="18" charset="0"/>
              </a:rPr>
              <a:t>of the task of a minister is to help people live through their pain and suffering, in fact to survive and thrive in the midst of it.  </a:t>
            </a:r>
            <a:endParaRPr lang="en-US" sz="2400" b="1" dirty="0" smtClean="0">
              <a:latin typeface="Cambria" pitchFamily="18" charset="0"/>
            </a:endParaRPr>
          </a:p>
        </p:txBody>
      </p:sp>
    </p:spTree>
    <p:extLst>
      <p:ext uri="{BB962C8B-B14F-4D97-AF65-F5344CB8AC3E}">
        <p14:creationId xmlns:p14="http://schemas.microsoft.com/office/powerpoint/2010/main" xmlns="" val="22833561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610600" cy="4185761"/>
          </a:xfrm>
          <a:prstGeom prst="rect">
            <a:avLst/>
          </a:prstGeom>
          <a:noFill/>
          <a:effectLst/>
        </p:spPr>
        <p:txBody>
          <a:bodyPr wrap="square" rtlCol="0">
            <a:spAutoFit/>
          </a:bodyPr>
          <a:lstStyle/>
          <a:p>
            <a:pPr indent="457200">
              <a:spcAft>
                <a:spcPts val="1200"/>
              </a:spcAft>
              <a:tabLst>
                <a:tab pos="341313" algn="l"/>
                <a:tab pos="457200" algn="l"/>
              </a:tabLst>
            </a:pPr>
            <a:r>
              <a:rPr lang="en-US" sz="2400" b="1" dirty="0" smtClean="0">
                <a:latin typeface="Cambria" panose="02040503050406030204" pitchFamily="18" charset="0"/>
                <a:ea typeface="Cambria" panose="02040503050406030204" pitchFamily="18" charset="0"/>
              </a:rPr>
              <a:t>Ministers </a:t>
            </a:r>
            <a:r>
              <a:rPr lang="en-US" sz="2400" b="1" dirty="0">
                <a:latin typeface="Cambria" panose="02040503050406030204" pitchFamily="18" charset="0"/>
                <a:ea typeface="Cambria" panose="02040503050406030204" pitchFamily="18" charset="0"/>
              </a:rPr>
              <a:t>who are too busy to do that are too busy for authentic ministry. People who are entering into the lives of </a:t>
            </a:r>
            <a:r>
              <a:rPr lang="en-US" sz="2400" b="1" dirty="0" smtClean="0">
                <a:latin typeface="Cambria" panose="02040503050406030204" pitchFamily="18" charset="0"/>
                <a:ea typeface="Cambria" panose="02040503050406030204" pitchFamily="18" charset="0"/>
              </a:rPr>
              <a:t>others: </a:t>
            </a:r>
          </a:p>
          <a:p>
            <a:pPr marL="274320" indent="274320">
              <a:spcAft>
                <a:spcPts val="1200"/>
              </a:spcAft>
              <a:buFont typeface="Arial" panose="020B0604020202020204" pitchFamily="34" charset="0"/>
              <a:buChar char="•"/>
              <a:tabLst>
                <a:tab pos="341313" algn="l"/>
                <a:tab pos="457200" algn="l"/>
              </a:tabLst>
            </a:pPr>
            <a:r>
              <a:rPr lang="en-US" sz="2400" b="1" dirty="0" smtClean="0">
                <a:latin typeface="Cambria" panose="02040503050406030204" pitchFamily="18" charset="0"/>
                <a:ea typeface="Cambria" panose="02040503050406030204" pitchFamily="18" charset="0"/>
              </a:rPr>
              <a:t>Invest </a:t>
            </a:r>
            <a:r>
              <a:rPr lang="en-US" sz="2400" b="1" dirty="0">
                <a:latin typeface="Cambria" panose="02040503050406030204" pitchFamily="18" charset="0"/>
                <a:ea typeface="Cambria" panose="02040503050406030204" pitchFamily="18" charset="0"/>
              </a:rPr>
              <a:t>time. </a:t>
            </a:r>
            <a:endParaRPr lang="en-US" sz="2400" b="1" dirty="0" smtClean="0">
              <a:latin typeface="Cambria" panose="02040503050406030204" pitchFamily="18" charset="0"/>
              <a:ea typeface="Cambria" panose="02040503050406030204" pitchFamily="18" charset="0"/>
            </a:endParaRPr>
          </a:p>
          <a:p>
            <a:pPr marL="274320" indent="274320">
              <a:spcAft>
                <a:spcPts val="1200"/>
              </a:spcAft>
              <a:buFont typeface="Arial" panose="020B0604020202020204" pitchFamily="34" charset="0"/>
              <a:buChar char="•"/>
              <a:tabLst>
                <a:tab pos="341313" algn="l"/>
                <a:tab pos="457200" algn="l"/>
              </a:tabLst>
            </a:pPr>
            <a:r>
              <a:rPr lang="en-US" sz="2400" b="1" dirty="0" smtClean="0">
                <a:latin typeface="Cambria" panose="02040503050406030204" pitchFamily="18" charset="0"/>
                <a:ea typeface="Cambria" panose="02040503050406030204" pitchFamily="18" charset="0"/>
              </a:rPr>
              <a:t>They listen. </a:t>
            </a:r>
          </a:p>
          <a:p>
            <a:pPr marL="274320" indent="274320">
              <a:spcAft>
                <a:spcPts val="1200"/>
              </a:spcAft>
              <a:buFont typeface="Arial" panose="020B0604020202020204" pitchFamily="34" charset="0"/>
              <a:buChar char="•"/>
              <a:tabLst>
                <a:tab pos="341313" algn="l"/>
                <a:tab pos="457200" algn="l"/>
              </a:tabLst>
            </a:pPr>
            <a:r>
              <a:rPr lang="en-US" sz="2400" b="1" dirty="0" smtClean="0">
                <a:latin typeface="Cambria" panose="02040503050406030204" pitchFamily="18" charset="0"/>
                <a:ea typeface="Cambria" panose="02040503050406030204" pitchFamily="18" charset="0"/>
              </a:rPr>
              <a:t>They care. </a:t>
            </a:r>
          </a:p>
          <a:p>
            <a:pPr marL="274320" indent="274320">
              <a:spcAft>
                <a:spcPts val="1200"/>
              </a:spcAft>
              <a:buFont typeface="Arial" panose="020B0604020202020204" pitchFamily="34" charset="0"/>
              <a:buChar char="•"/>
              <a:tabLst>
                <a:tab pos="341313" algn="l"/>
                <a:tab pos="457200" algn="l"/>
              </a:tabLst>
            </a:pPr>
            <a:r>
              <a:rPr lang="en-US" sz="2400" b="1" dirty="0" smtClean="0">
                <a:latin typeface="Cambria" panose="02040503050406030204" pitchFamily="18" charset="0"/>
                <a:ea typeface="Cambria" panose="02040503050406030204" pitchFamily="18" charset="0"/>
              </a:rPr>
              <a:t>They weep and grieve. </a:t>
            </a:r>
          </a:p>
          <a:p>
            <a:pPr indent="457200">
              <a:spcAft>
                <a:spcPts val="1200"/>
              </a:spcAft>
              <a:tabLst>
                <a:tab pos="341313" algn="l"/>
                <a:tab pos="457200" algn="l"/>
              </a:tabLst>
            </a:pPr>
            <a:r>
              <a:rPr lang="en-US" sz="2400" b="1" dirty="0" smtClean="0">
                <a:latin typeface="Cambria" panose="02040503050406030204" pitchFamily="18" charset="0"/>
                <a:ea typeface="Cambria" panose="02040503050406030204" pitchFamily="18" charset="0"/>
              </a:rPr>
              <a:t>A </a:t>
            </a:r>
            <a:r>
              <a:rPr lang="en-US" sz="2400" b="1" dirty="0" smtClean="0">
                <a:latin typeface="Cambria" panose="02040503050406030204" pitchFamily="18" charset="0"/>
                <a:ea typeface="Cambria" panose="02040503050406030204" pitchFamily="18" charset="0"/>
              </a:rPr>
              <a:t>ministry is not healthy if those who minister refuse to enter into suffering on behalf of others. </a:t>
            </a:r>
            <a:r>
              <a:rPr lang="en-US" sz="2400" b="1" dirty="0" smtClean="0">
                <a:latin typeface="Cambria" panose="02040503050406030204" pitchFamily="18" charset="0"/>
                <a:ea typeface="Cambria" panose="02040503050406030204"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36789883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29357371"/>
              </p:ext>
            </p:extLst>
          </p:nvPr>
        </p:nvGraphicFramePr>
        <p:xfrm>
          <a:off x="685799" y="674763"/>
          <a:ext cx="7924801" cy="6078101"/>
        </p:xfrm>
        <a:graphic>
          <a:graphicData uri="http://schemas.openxmlformats.org/drawingml/2006/table">
            <a:tbl>
              <a:tblPr firstRow="1" firstCol="1" bandRow="1">
                <a:tableStyleId>{5C22544A-7EE6-4342-B048-85BDC9FD1C3A}</a:tableStyleId>
              </a:tblPr>
              <a:tblGrid>
                <a:gridCol w="1618445">
                  <a:extLst>
                    <a:ext uri="{9D8B030D-6E8A-4147-A177-3AD203B41FA5}">
                      <a16:colId xmlns:a16="http://schemas.microsoft.com/office/drawing/2014/main" xmlns="" val="20000"/>
                    </a:ext>
                  </a:extLst>
                </a:gridCol>
                <a:gridCol w="2267756">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52400"/>
                <a:gridCol w="2667000"/>
              </a:tblGrid>
              <a:tr h="990466">
                <a:tc gridSpan="5">
                  <a:txBody>
                    <a:bodyPr/>
                    <a:lstStyle/>
                    <a:p>
                      <a:pPr marL="0" marR="0" algn="ctr">
                        <a:lnSpc>
                          <a:spcPct val="107000"/>
                        </a:lnSpc>
                        <a:spcBef>
                          <a:spcPts val="600"/>
                        </a:spcBef>
                        <a:spcAft>
                          <a:spcPts val="600"/>
                        </a:spcAft>
                      </a:pPr>
                      <a:r>
                        <a:rPr lang="en-US" sz="1800" dirty="0">
                          <a:solidFill>
                            <a:schemeClr val="tx1"/>
                          </a:solidFill>
                          <a:effectLst/>
                        </a:rPr>
                        <a:t>Christ Is</a:t>
                      </a:r>
                      <a:br>
                        <a:rPr lang="en-US" sz="1800" dirty="0">
                          <a:solidFill>
                            <a:schemeClr val="tx1"/>
                          </a:solidFill>
                          <a:effectLst/>
                        </a:rPr>
                      </a:br>
                      <a:r>
                        <a:rPr lang="en-US" sz="1800" dirty="0">
                          <a:solidFill>
                            <a:schemeClr val="tx1"/>
                          </a:solidFill>
                          <a:effectLst/>
                        </a:rPr>
                        <a:t>Preeminent in All Things</a:t>
                      </a:r>
                      <a:br>
                        <a:rPr lang="en-US" sz="1800" dirty="0">
                          <a:solidFill>
                            <a:schemeClr val="tx1"/>
                          </a:solidFill>
                          <a:effectLst/>
                        </a:rPr>
                      </a:br>
                      <a:r>
                        <a:rPr lang="en-US" sz="1800" dirty="0">
                          <a:solidFill>
                            <a:schemeClr val="tx1"/>
                          </a:solidFill>
                          <a:effectLst/>
                        </a:rPr>
                        <a:t>Supreme Lord - Sufficient Savior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4093">
                <a:tc>
                  <a:txBody>
                    <a:bodyPr/>
                    <a:lstStyle/>
                    <a:p>
                      <a:pPr marL="0" marR="0" algn="ctr">
                        <a:lnSpc>
                          <a:spcPct val="107000"/>
                        </a:lnSpc>
                        <a:spcBef>
                          <a:spcPts val="0"/>
                        </a:spcBef>
                        <a:spcAft>
                          <a:spcPts val="0"/>
                        </a:spcAft>
                      </a:pPr>
                      <a:r>
                        <a:rPr lang="en-US" sz="1600" b="1" dirty="0">
                          <a:solidFill>
                            <a:schemeClr val="tx1"/>
                          </a:solidFill>
                          <a:effectLst/>
                        </a:rPr>
                        <a:t>Colossians 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Colossians 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gridSpan="2">
                  <a:txBody>
                    <a:bodyPr/>
                    <a:lstStyle/>
                    <a:p>
                      <a:pPr marL="0" marR="0" algn="ctr">
                        <a:lnSpc>
                          <a:spcPct val="107000"/>
                        </a:lnSpc>
                        <a:spcBef>
                          <a:spcPts val="0"/>
                        </a:spcBef>
                        <a:spcAft>
                          <a:spcPts val="0"/>
                        </a:spcAft>
                      </a:pPr>
                      <a:r>
                        <a:rPr lang="en-US" sz="1600" b="1" dirty="0">
                          <a:solidFill>
                            <a:schemeClr val="tx1"/>
                          </a:solidFill>
                          <a:effectLst/>
                        </a:rPr>
                        <a:t>Colossians 3</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rPr>
                        <a:t>Colossians 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extLst>
                  <a:ext uri="{0D108BD9-81ED-4DB2-BD59-A6C34878D82A}">
                    <a16:rowId xmlns:a16="http://schemas.microsoft.com/office/drawing/2014/main" xmlns="" val="10001"/>
                  </a:ext>
                </a:extLst>
              </a:tr>
              <a:tr h="622673">
                <a:tc gridSpan="2">
                  <a:txBody>
                    <a:bodyPr/>
                    <a:lstStyle/>
                    <a:p>
                      <a:pPr marL="0" marR="0" algn="ctr">
                        <a:lnSpc>
                          <a:spcPct val="107000"/>
                        </a:lnSpc>
                        <a:spcBef>
                          <a:spcPts val="0"/>
                        </a:spcBef>
                        <a:spcAft>
                          <a:spcPts val="0"/>
                        </a:spcAft>
                      </a:pPr>
                      <a:r>
                        <a:rPr lang="en-US" sz="1400" b="1" dirty="0">
                          <a:solidFill>
                            <a:schemeClr val="tx1"/>
                          </a:solidFill>
                          <a:effectLst/>
                        </a:rPr>
                        <a:t>Supremacy of</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Submission to</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Doctrinal</a:t>
                      </a:r>
                      <a:br>
                        <a:rPr lang="en-US" sz="1400" b="1" dirty="0">
                          <a:solidFill>
                            <a:schemeClr val="tx1"/>
                          </a:solidFill>
                          <a:effectLst/>
                        </a:rPr>
                      </a:br>
                      <a:r>
                        <a:rPr lang="en-US" sz="1400" b="1" dirty="0">
                          <a:solidFill>
                            <a:schemeClr val="tx1"/>
                          </a:solidFill>
                          <a:effectLst/>
                        </a:rPr>
                        <a:t>and Corrective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Practical</a:t>
                      </a:r>
                      <a:br>
                        <a:rPr lang="en-US" sz="1400" b="1" dirty="0">
                          <a:solidFill>
                            <a:schemeClr val="tx1"/>
                          </a:solidFill>
                          <a:effectLst/>
                        </a:rPr>
                      </a:br>
                      <a:r>
                        <a:rPr lang="en-US" sz="1400" b="1" dirty="0">
                          <a:solidFill>
                            <a:schemeClr val="tx1"/>
                          </a:solidFill>
                          <a:effectLst/>
                        </a:rPr>
                        <a:t>and Reassuring</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Did For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Does Through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Lord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Life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5"/>
                  </a:ext>
                </a:extLst>
              </a:tr>
              <a:tr h="584308">
                <a:tc>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Body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Christ the Lord</a:t>
                      </a:r>
                      <a:br>
                        <a:rPr lang="en-US" sz="1400" b="1" dirty="0">
                          <a:solidFill>
                            <a:schemeClr val="tx1"/>
                          </a:solidFill>
                          <a:effectLst/>
                        </a:rPr>
                      </a:br>
                      <a:r>
                        <a:rPr lang="en-US" sz="1400" b="1" dirty="0">
                          <a:solidFill>
                            <a:schemeClr val="tx1"/>
                          </a:solidFill>
                          <a:effectLst/>
                        </a:rPr>
                        <a:t>of the Universe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3">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Home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584308">
                <a:tc>
                  <a:txBody>
                    <a:bodyPr/>
                    <a:lstStyle/>
                    <a:p>
                      <a:pPr marL="0" marR="0" algn="ctr">
                        <a:lnSpc>
                          <a:spcPct val="107000"/>
                        </a:lnSpc>
                        <a:spcBef>
                          <a:spcPts val="0"/>
                        </a:spcBef>
                        <a:spcAft>
                          <a:spcPts val="0"/>
                        </a:spcAft>
                      </a:pPr>
                      <a:r>
                        <a:rPr lang="en-US" sz="1400" b="1" dirty="0">
                          <a:solidFill>
                            <a:schemeClr val="tx1"/>
                          </a:solidFill>
                          <a:effectLst/>
                        </a:rPr>
                        <a:t>Instruction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Warnings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Exhortations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Reminders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7"/>
                  </a:ext>
                </a:extLst>
              </a:tr>
              <a:tr h="357756">
                <a:tc>
                  <a:txBody>
                    <a:bodyPr/>
                    <a:lstStyle/>
                    <a:p>
                      <a:pPr marL="0" marR="0" algn="ctr">
                        <a:lnSpc>
                          <a:spcPct val="107000"/>
                        </a:lnSpc>
                        <a:spcBef>
                          <a:spcPts val="0"/>
                        </a:spcBef>
                        <a:spcAft>
                          <a:spcPts val="0"/>
                        </a:spcAft>
                      </a:pPr>
                      <a:r>
                        <a:rPr lang="en-US" sz="1400" b="1" dirty="0">
                          <a:solidFill>
                            <a:schemeClr val="tx1"/>
                          </a:solidFill>
                          <a:effectLst/>
                        </a:rPr>
                        <a:t>Reconciliation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Creation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Submission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Conversation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8"/>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His Person</a:t>
                      </a:r>
                      <a:br>
                        <a:rPr lang="en-US" sz="1400" b="1" dirty="0">
                          <a:solidFill>
                            <a:schemeClr val="tx1"/>
                          </a:solidFill>
                          <a:effectLst/>
                        </a:rPr>
                      </a:br>
                      <a:r>
                        <a:rPr lang="en-US" sz="1400" b="1" dirty="0">
                          <a:solidFill>
                            <a:schemeClr val="tx1"/>
                          </a:solidFill>
                          <a:effectLst/>
                        </a:rPr>
                        <a:t>and Work</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His Peace</a:t>
                      </a:r>
                      <a:br>
                        <a:rPr lang="en-US" sz="1400" b="1" dirty="0">
                          <a:solidFill>
                            <a:schemeClr val="tx1"/>
                          </a:solidFill>
                          <a:effectLst/>
                        </a:rPr>
                      </a:br>
                      <a:r>
                        <a:rPr lang="en-US" sz="1400" b="1" dirty="0">
                          <a:solidFill>
                            <a:schemeClr val="tx1"/>
                          </a:solidFill>
                          <a:effectLst/>
                        </a:rPr>
                        <a:t>and Presence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
        <p:nvSpPr>
          <p:cNvPr id="3" name="TextBox 2"/>
          <p:cNvSpPr txBox="1"/>
          <p:nvPr/>
        </p:nvSpPr>
        <p:spPr>
          <a:xfrm>
            <a:off x="2324099" y="152400"/>
            <a:ext cx="46482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Paul’s Pattern of Presentation</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67467034"/>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1:25 - 28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95400"/>
            <a:ext cx="8534400" cy="5016758"/>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ea typeface="Cambria" panose="02040503050406030204" pitchFamily="18" charset="0"/>
              </a:rPr>
              <a:t>25</a:t>
            </a:r>
            <a:r>
              <a:rPr lang="en-US" sz="2800" i="1" baseline="30000" dirty="0">
                <a:latin typeface="Georgia" panose="02040502050405020303" pitchFamily="18" charset="0"/>
                <a:ea typeface="Cambria" panose="02040503050406030204" pitchFamily="18" charset="0"/>
              </a:rPr>
              <a:t> </a:t>
            </a:r>
            <a:r>
              <a:rPr lang="en-US" sz="2800" i="1" dirty="0">
                <a:latin typeface="Georgia" panose="02040502050405020303" pitchFamily="18" charset="0"/>
                <a:ea typeface="Cambria" panose="02040503050406030204" pitchFamily="18" charset="0"/>
              </a:rPr>
              <a:t>of which I became a minister according </a:t>
            </a:r>
            <a:r>
              <a:rPr lang="en-US" sz="2800" i="1" dirty="0" smtClean="0">
                <a:latin typeface="Georgia" panose="02040502050405020303" pitchFamily="18" charset="0"/>
                <a:ea typeface="Cambria" panose="02040503050406030204" pitchFamily="18" charset="0"/>
              </a:rPr>
              <a:t>to the stewardship </a:t>
            </a:r>
            <a:r>
              <a:rPr lang="en-US" sz="2800" i="1" dirty="0">
                <a:latin typeface="Georgia" panose="02040502050405020303" pitchFamily="18" charset="0"/>
                <a:ea typeface="Cambria" panose="02040503050406030204" pitchFamily="18" charset="0"/>
              </a:rPr>
              <a:t>from God which was given to me for you</a:t>
            </a:r>
            <a:r>
              <a:rPr lang="en-US" sz="2800" i="1" dirty="0" smtClean="0">
                <a:latin typeface="Georgia" panose="02040502050405020303" pitchFamily="18" charset="0"/>
                <a:ea typeface="Cambria" panose="02040503050406030204" pitchFamily="18" charset="0"/>
              </a:rPr>
              <a:t>, to </a:t>
            </a:r>
            <a:r>
              <a:rPr lang="en-US" sz="2800" i="1" dirty="0">
                <a:latin typeface="Georgia" panose="02040502050405020303" pitchFamily="18" charset="0"/>
                <a:ea typeface="Cambria" panose="02040503050406030204" pitchFamily="18" charset="0"/>
              </a:rPr>
              <a:t>fulfill the word of God, </a:t>
            </a:r>
            <a:r>
              <a:rPr lang="en-US" sz="2800" b="1" i="1" baseline="30000" dirty="0">
                <a:latin typeface="Georgia" panose="02040502050405020303" pitchFamily="18" charset="0"/>
                <a:ea typeface="Cambria" panose="02040503050406030204" pitchFamily="18" charset="0"/>
              </a:rPr>
              <a:t>26</a:t>
            </a:r>
            <a:r>
              <a:rPr lang="en-US" sz="2800" i="1" baseline="30000" dirty="0">
                <a:latin typeface="Georgia" panose="02040502050405020303" pitchFamily="18" charset="0"/>
                <a:ea typeface="Cambria" panose="02040503050406030204" pitchFamily="18" charset="0"/>
              </a:rPr>
              <a:t> </a:t>
            </a:r>
            <a:r>
              <a:rPr lang="en-US" sz="2800" i="1" dirty="0" smtClean="0">
                <a:latin typeface="Georgia" panose="02040502050405020303" pitchFamily="18" charset="0"/>
                <a:ea typeface="Cambria" panose="02040503050406030204" pitchFamily="18" charset="0"/>
              </a:rPr>
              <a:t>the</a:t>
            </a:r>
            <a:r>
              <a:rPr lang="en-US" sz="2800" i="1" dirty="0">
                <a:latin typeface="Georgia" panose="02040502050405020303" pitchFamily="18" charset="0"/>
                <a:ea typeface="Cambria" panose="02040503050406030204" pitchFamily="18" charset="0"/>
              </a:rPr>
              <a:t> </a:t>
            </a:r>
            <a:r>
              <a:rPr lang="en-US" sz="2800" i="1" baseline="30000" dirty="0">
                <a:latin typeface="Georgia" panose="02040502050405020303" pitchFamily="18" charset="0"/>
                <a:ea typeface="Cambria" panose="02040503050406030204" pitchFamily="18" charset="0"/>
              </a:rPr>
              <a:t> </a:t>
            </a:r>
            <a:r>
              <a:rPr lang="en-US" sz="2800" i="1" dirty="0">
                <a:latin typeface="Georgia" panose="02040502050405020303" pitchFamily="18" charset="0"/>
                <a:ea typeface="Cambria" panose="02040503050406030204" pitchFamily="18" charset="0"/>
              </a:rPr>
              <a:t>mystery which has been hidden from ages and from generations, but now has been revealed to His saints</a:t>
            </a:r>
            <a:r>
              <a:rPr lang="en-US" sz="2800" i="1" dirty="0" smtClean="0">
                <a:latin typeface="Georgia" panose="02040502050405020303" pitchFamily="18" charset="0"/>
                <a:ea typeface="Cambria" panose="02040503050406030204" pitchFamily="18" charset="0"/>
              </a:rPr>
              <a:t>. </a:t>
            </a:r>
            <a:r>
              <a:rPr lang="en-US" sz="2800" i="1" dirty="0">
                <a:latin typeface="Georgia" panose="02040502050405020303" pitchFamily="18" charset="0"/>
                <a:ea typeface="Cambria" panose="02040503050406030204" pitchFamily="18" charset="0"/>
              </a:rPr>
              <a:t> </a:t>
            </a:r>
            <a:r>
              <a:rPr lang="en-US" sz="2800" b="1" i="1" baseline="30000" dirty="0" smtClean="0">
                <a:latin typeface="Georgia" panose="02040502050405020303" pitchFamily="18" charset="0"/>
                <a:ea typeface="Cambria" panose="02040503050406030204" pitchFamily="18" charset="0"/>
              </a:rPr>
              <a:t>27</a:t>
            </a:r>
            <a:r>
              <a:rPr lang="en-US" sz="2800" b="1" i="1" baseline="30000" dirty="0">
                <a:latin typeface="Georgia" panose="02040502050405020303" pitchFamily="18" charset="0"/>
                <a:ea typeface="Cambria" panose="02040503050406030204" pitchFamily="18" charset="0"/>
              </a:rPr>
              <a:t> </a:t>
            </a:r>
            <a:r>
              <a:rPr lang="en-US" sz="2800" i="1" dirty="0">
                <a:latin typeface="Georgia" panose="02040502050405020303" pitchFamily="18" charset="0"/>
                <a:ea typeface="Cambria" panose="02040503050406030204" pitchFamily="18" charset="0"/>
              </a:rPr>
              <a:t>To them God willed to make known what are the riches of the glory of this mystery among the Gentiles: </a:t>
            </a:r>
            <a:r>
              <a:rPr lang="en-US" sz="2800" i="1" dirty="0" smtClean="0">
                <a:latin typeface="Georgia" panose="02040502050405020303" pitchFamily="18" charset="0"/>
                <a:ea typeface="Cambria" panose="02040503050406030204" pitchFamily="18" charset="0"/>
              </a:rPr>
              <a:t>which </a:t>
            </a:r>
            <a:r>
              <a:rPr lang="en-US" sz="2800" i="1" dirty="0">
                <a:latin typeface="Georgia" panose="02040502050405020303" pitchFamily="18" charset="0"/>
                <a:ea typeface="Cambria" panose="02040503050406030204" pitchFamily="18" charset="0"/>
              </a:rPr>
              <a:t>is Christ in you, the hope of glory. </a:t>
            </a:r>
            <a:r>
              <a:rPr lang="en-US" sz="2800" i="1" dirty="0" smtClean="0">
                <a:latin typeface="Georgia" panose="02040502050405020303" pitchFamily="18" charset="0"/>
                <a:ea typeface="Cambria" panose="02040503050406030204" pitchFamily="18" charset="0"/>
              </a:rPr>
              <a:t> </a:t>
            </a:r>
            <a:r>
              <a:rPr lang="en-US" sz="2800" b="1" i="1" baseline="30000" dirty="0" smtClean="0">
                <a:latin typeface="Georgia" panose="02040502050405020303" pitchFamily="18" charset="0"/>
                <a:ea typeface="Cambria" panose="02040503050406030204" pitchFamily="18" charset="0"/>
              </a:rPr>
              <a:t>28</a:t>
            </a:r>
            <a:r>
              <a:rPr lang="en-US" sz="2800" b="1" i="1" baseline="30000" dirty="0">
                <a:latin typeface="Georgia" panose="02040502050405020303" pitchFamily="18" charset="0"/>
                <a:ea typeface="Cambria" panose="02040503050406030204" pitchFamily="18" charset="0"/>
              </a:rPr>
              <a:t> </a:t>
            </a:r>
            <a:r>
              <a:rPr lang="en-US" sz="2800" i="1" dirty="0">
                <a:latin typeface="Georgia" panose="02040502050405020303" pitchFamily="18" charset="0"/>
                <a:ea typeface="Cambria" panose="02040503050406030204" pitchFamily="18" charset="0"/>
              </a:rPr>
              <a:t>Him we preach, warning every man and teaching every man in all wisdom, that we may present every man perfect in Christ </a:t>
            </a:r>
            <a:r>
              <a:rPr lang="en-US" sz="2800" i="1" dirty="0" smtClean="0">
                <a:latin typeface="Georgia" panose="02040502050405020303" pitchFamily="18" charset="0"/>
                <a:ea typeface="Cambria" panose="02040503050406030204" pitchFamily="18" charset="0"/>
              </a:rPr>
              <a:t>Jesus.</a:t>
            </a:r>
            <a:r>
              <a:rPr lang="en-US" sz="2800" i="1" dirty="0" smtClean="0">
                <a:latin typeface="Georgia" panose="02040502050405020303" pitchFamily="18" charset="0"/>
              </a:rPr>
              <a:t> </a:t>
            </a:r>
            <a:endParaRPr lang="en-US" sz="2800" i="1" dirty="0">
              <a:latin typeface="Georgia" panose="02040502050405020303" pitchFamily="18" charset="0"/>
            </a:endParaRPr>
          </a:p>
        </p:txBody>
      </p:sp>
    </p:spTree>
    <p:extLst>
      <p:ext uri="{BB962C8B-B14F-4D97-AF65-F5344CB8AC3E}">
        <p14:creationId xmlns:p14="http://schemas.microsoft.com/office/powerpoint/2010/main" xmlns="" val="23533621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09550" y="11478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1:25 </a:t>
            </a:r>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12912" y="1206500"/>
            <a:ext cx="8702488" cy="4724370"/>
          </a:xfrm>
          <a:prstGeom prst="rect">
            <a:avLst/>
          </a:prstGeom>
          <a:noFill/>
          <a:effectLst/>
        </p:spPr>
        <p:txBody>
          <a:bodyPr wrap="square" rtlCol="0">
            <a:spAutoFit/>
          </a:bodyPr>
          <a:lstStyle/>
          <a:p>
            <a:pPr indent="457200">
              <a:spcAft>
                <a:spcPts val="600"/>
              </a:spcAft>
            </a:pPr>
            <a:r>
              <a:rPr lang="en-US" sz="2400" b="1" dirty="0" smtClean="0">
                <a:effectLst>
                  <a:outerShdw blurRad="38100" dist="38100" dir="2700000" algn="tl">
                    <a:srgbClr val="000000">
                      <a:alpha val="43137"/>
                    </a:srgbClr>
                  </a:outerShdw>
                </a:effectLst>
                <a:latin typeface="Cambria" pitchFamily="18" charset="0"/>
              </a:rPr>
              <a:t>II.</a:t>
            </a:r>
            <a:r>
              <a:rPr lang="en-US" sz="2400" b="1" i="1" dirty="0" smtClean="0">
                <a:effectLst>
                  <a:outerShdw blurRad="38100" dist="38100" dir="2700000" algn="tl">
                    <a:srgbClr val="000000">
                      <a:alpha val="43137"/>
                    </a:srgbClr>
                  </a:outerShdw>
                </a:effectLst>
                <a:latin typeface="Cambria" pitchFamily="18" charset="0"/>
              </a:rPr>
              <a:t>  Proclaiming </a:t>
            </a:r>
            <a:r>
              <a:rPr lang="en-US" sz="2400" b="1" i="1" dirty="0">
                <a:effectLst>
                  <a:outerShdw blurRad="38100" dist="38100" dir="2700000" algn="tl">
                    <a:srgbClr val="000000">
                      <a:alpha val="43137"/>
                    </a:srgbClr>
                  </a:outerShdw>
                </a:effectLst>
                <a:latin typeface="Cambria" pitchFamily="18" charset="0"/>
              </a:rPr>
              <a:t>Christ</a:t>
            </a:r>
            <a:r>
              <a:rPr lang="en-US" sz="2400" b="1" i="1" dirty="0" smtClean="0">
                <a:effectLst>
                  <a:outerShdw blurRad="38100" dist="38100" dir="2700000" algn="tl">
                    <a:srgbClr val="000000">
                      <a:alpha val="43137"/>
                    </a:srgbClr>
                  </a:outerShdw>
                </a:effectLst>
                <a:latin typeface="Cambria" pitchFamily="18" charset="0"/>
              </a:rPr>
              <a:t>.                                                                             </a:t>
            </a:r>
          </a:p>
          <a:p>
            <a:pPr indent="457200"/>
            <a:r>
              <a:rPr lang="en-US" sz="2400" b="1" dirty="0" smtClean="0">
                <a:latin typeface="Cambria" pitchFamily="18" charset="0"/>
              </a:rPr>
              <a:t>Is </a:t>
            </a:r>
            <a:r>
              <a:rPr lang="en-US" sz="2400" b="1" dirty="0" smtClean="0">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a:t>
            </a:r>
            <a:r>
              <a:rPr lang="en-US" sz="2400" b="1" dirty="0">
                <a:latin typeface="Cambria" pitchFamily="18" charset="0"/>
              </a:rPr>
              <a:t>essential aspect of authentic ministry. </a:t>
            </a:r>
            <a:r>
              <a:rPr lang="en-US" sz="2400" b="1" dirty="0" smtClean="0">
                <a:latin typeface="Cambria" pitchFamily="18" charset="0"/>
              </a:rPr>
              <a:t> Paul states, in </a:t>
            </a:r>
            <a:r>
              <a:rPr lang="en-US" sz="2400" b="1" dirty="0" smtClean="0">
                <a:effectLst>
                  <a:outerShdw blurRad="38100" dist="38100" dir="2700000" algn="tl">
                    <a:srgbClr val="000000">
                      <a:alpha val="43137"/>
                    </a:srgbClr>
                  </a:outerShdw>
                </a:effectLst>
                <a:latin typeface="Cambria" pitchFamily="18" charset="0"/>
              </a:rPr>
              <a:t>1:25</a:t>
            </a:r>
            <a:r>
              <a:rPr lang="en-US" sz="2400" b="1" dirty="0" smtClean="0">
                <a:latin typeface="Cambria" pitchFamily="18" charset="0"/>
              </a:rPr>
              <a:t>, that it’s his God-given stewardship to “</a:t>
            </a:r>
            <a:r>
              <a:rPr lang="en-US" sz="2400" b="1" i="1" dirty="0" smtClean="0">
                <a:latin typeface="Cambria" pitchFamily="18" charset="0"/>
              </a:rPr>
              <a:t>fully carry out the preaching of the word of God</a:t>
            </a:r>
            <a:r>
              <a:rPr lang="en-US" sz="2400" b="1" dirty="0" smtClean="0">
                <a:latin typeface="Cambria" pitchFamily="18" charset="0"/>
              </a:rPr>
              <a:t>.”</a:t>
            </a:r>
          </a:p>
          <a:p>
            <a:pPr indent="457200"/>
            <a:endParaRPr lang="en-US" sz="900" b="1" dirty="0" smtClean="0">
              <a:latin typeface="Cambria" pitchFamily="18" charset="0"/>
            </a:endParaRPr>
          </a:p>
          <a:p>
            <a:pPr indent="457200"/>
            <a:r>
              <a:rPr lang="en-US" sz="2400" b="1" dirty="0" smtClean="0">
                <a:latin typeface="Cambria" pitchFamily="18" charset="0"/>
              </a:rPr>
              <a:t>The </a:t>
            </a:r>
            <a:r>
              <a:rPr lang="en-US" sz="2400" b="1" dirty="0" smtClean="0">
                <a:latin typeface="Cambria" pitchFamily="18" charset="0"/>
              </a:rPr>
              <a:t>content of this message from God was once stored in His unrevealed plans, but with the coming of Christ it has been unveiled and made manifest to the Church (</a:t>
            </a:r>
            <a:r>
              <a:rPr lang="en-US" sz="2400" b="1" dirty="0" smtClean="0">
                <a:effectLst>
                  <a:outerShdw blurRad="38100" dist="38100" dir="2700000" algn="tl">
                    <a:srgbClr val="000000">
                      <a:alpha val="43137"/>
                    </a:srgbClr>
                  </a:outerShdw>
                </a:effectLst>
                <a:latin typeface="Cambria" pitchFamily="18" charset="0"/>
              </a:rPr>
              <a:t>1:26</a:t>
            </a:r>
            <a:r>
              <a:rPr lang="en-US" sz="2400" b="1" dirty="0" smtClean="0">
                <a:latin typeface="Cambria" pitchFamily="18" charset="0"/>
              </a:rPr>
              <a:t>).</a:t>
            </a:r>
          </a:p>
          <a:p>
            <a:pPr indent="457200"/>
            <a:endParaRPr lang="en-US" sz="900" b="1" dirty="0" smtClean="0">
              <a:latin typeface="Cambria" pitchFamily="18" charset="0"/>
            </a:endParaRPr>
          </a:p>
          <a:p>
            <a:pPr indent="457200"/>
            <a:r>
              <a:rPr lang="en-US" sz="2400" b="1" dirty="0" smtClean="0">
                <a:latin typeface="Cambria" pitchFamily="18" charset="0"/>
              </a:rPr>
              <a:t>What’s </a:t>
            </a:r>
            <a:r>
              <a:rPr lang="en-US" sz="2400" b="1" dirty="0" smtClean="0">
                <a:latin typeface="Cambria" pitchFamily="18" charset="0"/>
              </a:rPr>
              <a:t>the great secret that has been entrusted to Paul and his fellow ministers?</a:t>
            </a:r>
          </a:p>
          <a:p>
            <a:pPr indent="457200">
              <a:spcAft>
                <a:spcPts val="600"/>
              </a:spcAft>
            </a:pPr>
            <a:endParaRPr lang="en-US" sz="900" b="1" dirty="0" smtClean="0">
              <a:latin typeface="Cambria" pitchFamily="18" charset="0"/>
            </a:endParaRPr>
          </a:p>
          <a:p>
            <a:pPr indent="457200"/>
            <a:r>
              <a:rPr lang="en-US" sz="2400" b="1" dirty="0" smtClean="0">
                <a:latin typeface="Cambria" pitchFamily="18" charset="0"/>
              </a:rPr>
              <a:t>It’s </a:t>
            </a:r>
            <a:r>
              <a:rPr lang="en-US" sz="2400" b="1" dirty="0" smtClean="0">
                <a:latin typeface="Cambria" pitchFamily="18" charset="0"/>
              </a:rPr>
              <a:t>that Christ now dwells among and within the </a:t>
            </a:r>
            <a:r>
              <a:rPr lang="en-US" sz="2400" b="1" dirty="0" smtClean="0">
                <a:latin typeface="Cambria" pitchFamily="18" charset="0"/>
              </a:rPr>
              <a:t>believer “</a:t>
            </a:r>
            <a:r>
              <a:rPr lang="en-US" sz="2400" b="1" i="1" dirty="0" smtClean="0">
                <a:effectLst>
                  <a:outerShdw blurRad="38100" dist="38100" dir="2700000" algn="tl">
                    <a:srgbClr val="000000">
                      <a:alpha val="43137"/>
                    </a:srgbClr>
                  </a:outerShdw>
                </a:effectLst>
                <a:latin typeface="Cambria" pitchFamily="18" charset="0"/>
              </a:rPr>
              <a:t>Christ in you the hope of glory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1:27</a:t>
            </a:r>
            <a:r>
              <a:rPr lang="en-US" sz="2400" b="1" dirty="0" smtClean="0">
                <a:latin typeface="Cambria" pitchFamily="18" charset="0"/>
              </a:rPr>
              <a:t>).</a:t>
            </a:r>
            <a:endParaRPr lang="en-US" sz="2300" b="1" dirty="0" smtClean="0">
              <a:latin typeface="Cambria" pitchFamily="18" charset="0"/>
            </a:endParaRPr>
          </a:p>
        </p:txBody>
      </p:sp>
    </p:spTree>
    <p:extLst>
      <p:ext uri="{BB962C8B-B14F-4D97-AF65-F5344CB8AC3E}">
        <p14:creationId xmlns:p14="http://schemas.microsoft.com/office/powerpoint/2010/main" xmlns="" val="269288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1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left)">
                                      <p:cBhvr>
                                        <p:cTn id="21" dur="100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wipe(left)">
                                      <p:cBhvr>
                                        <p:cTn id="26"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 - 27 text.jpg"/>
          <p:cNvPicPr>
            <a:picLocks noChangeAspect="1"/>
          </p:cNvPicPr>
          <p:nvPr/>
        </p:nvPicPr>
        <p:blipFill>
          <a:blip r:embed="rId2" cstate="print"/>
          <a:stretch>
            <a:fillRect/>
          </a:stretch>
        </p:blipFill>
        <p:spPr>
          <a:xfrm>
            <a:off x="1295400" y="304800"/>
            <a:ext cx="6705600" cy="62520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711916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09550" y="11478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1:25 </a:t>
            </a:r>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705850" cy="5139869"/>
          </a:xfrm>
          <a:prstGeom prst="rect">
            <a:avLst/>
          </a:prstGeom>
          <a:noFill/>
          <a:effectLst/>
        </p:spPr>
        <p:txBody>
          <a:bodyPr wrap="square" rtlCol="0">
            <a:spAutoFit/>
          </a:bodyPr>
          <a:lstStyle/>
          <a:p>
            <a:pPr marL="0" lvl="1" indent="457200">
              <a:spcAft>
                <a:spcPts val="1200"/>
              </a:spcAft>
            </a:pPr>
            <a:r>
              <a:rPr lang="en-US" sz="2400" b="1" dirty="0" smtClean="0">
                <a:latin typeface="Cambria" pitchFamily="18" charset="0"/>
              </a:rPr>
              <a:t>God’s </a:t>
            </a:r>
            <a:r>
              <a:rPr lang="en-US" sz="2400" b="1" dirty="0" smtClean="0">
                <a:latin typeface="Cambria" pitchFamily="18" charset="0"/>
              </a:rPr>
              <a:t>saving mercy, once openly proclaimed only among the Jews through their prophets and in their Holy Scripture, was now being proclaimed far and wide among Jews and Gentiles alike through the person and work of Jesus Christ!  </a:t>
            </a:r>
          </a:p>
          <a:p>
            <a:pPr indent="457200">
              <a:spcAft>
                <a:spcPts val="1200"/>
              </a:spcAft>
            </a:pPr>
            <a:r>
              <a:rPr lang="en-US" sz="2400" b="1" dirty="0" smtClean="0">
                <a:latin typeface="Cambria" pitchFamily="18" charset="0"/>
              </a:rPr>
              <a:t>The </a:t>
            </a:r>
            <a:r>
              <a:rPr lang="en-US" sz="2400" b="1" dirty="0" smtClean="0">
                <a:latin typeface="Cambria" pitchFamily="18" charset="0"/>
              </a:rPr>
              <a:t>Gentiles could now experience all the benefits of being children of God:</a:t>
            </a:r>
          </a:p>
          <a:p>
            <a:pPr marL="457200" indent="-274320">
              <a:spcAft>
                <a:spcPts val="1200"/>
              </a:spcAft>
              <a:buFont typeface="Arial" panose="020B0604020202020204" pitchFamily="34" charset="0"/>
              <a:buChar char="•"/>
            </a:pPr>
            <a:r>
              <a:rPr lang="en-US" sz="2400" b="1" dirty="0" smtClean="0">
                <a:latin typeface="Cambria" pitchFamily="18" charset="0"/>
              </a:rPr>
              <a:t>They </a:t>
            </a:r>
            <a:r>
              <a:rPr lang="en-US" sz="2400" b="1" dirty="0" smtClean="0">
                <a:latin typeface="Cambria" pitchFamily="18" charset="0"/>
              </a:rPr>
              <a:t>were now included in the glory and the riches of God’s  grace.</a:t>
            </a:r>
          </a:p>
          <a:p>
            <a:pPr marL="457200" indent="-274320">
              <a:spcAft>
                <a:spcPts val="1200"/>
              </a:spcAft>
              <a:buFont typeface="Arial" panose="020B0604020202020204" pitchFamily="34" charset="0"/>
              <a:buChar char="•"/>
            </a:pPr>
            <a:r>
              <a:rPr lang="en-US" sz="2400" b="1" dirty="0" smtClean="0">
                <a:latin typeface="Cambria" pitchFamily="18" charset="0"/>
              </a:rPr>
              <a:t>They had received redemption, reconciliation, and forgiveness of sins.</a:t>
            </a:r>
          </a:p>
          <a:p>
            <a:pPr marL="457200" indent="-274320">
              <a:spcAft>
                <a:spcPts val="1200"/>
              </a:spcAft>
              <a:buFont typeface="Arial" panose="020B0604020202020204" pitchFamily="34" charset="0"/>
              <a:buChar char="•"/>
            </a:pPr>
            <a:r>
              <a:rPr lang="en-US" sz="2400" b="1" dirty="0" smtClean="0">
                <a:latin typeface="Cambria" pitchFamily="18" charset="0"/>
              </a:rPr>
              <a:t>Christ lived in them by the Spirit, filling them with inner hope. </a:t>
            </a:r>
            <a:endParaRPr lang="en-US" sz="2300" b="1" dirty="0" smtClean="0">
              <a:latin typeface="Cambria" pitchFamily="18" charset="0"/>
            </a:endParaRPr>
          </a:p>
        </p:txBody>
      </p:sp>
    </p:spTree>
    <p:extLst>
      <p:ext uri="{BB962C8B-B14F-4D97-AF65-F5344CB8AC3E}">
        <p14:creationId xmlns:p14="http://schemas.microsoft.com/office/powerpoint/2010/main" xmlns="" val="23443938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09550" y="11478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1:25 </a:t>
            </a:r>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52062" cy="4985980"/>
          </a:xfrm>
          <a:prstGeom prst="rect">
            <a:avLst/>
          </a:prstGeom>
          <a:noFill/>
          <a:effectLst/>
        </p:spPr>
        <p:txBody>
          <a:bodyPr wrap="square" rtlCol="0">
            <a:spAutoFit/>
          </a:bodyPr>
          <a:lstStyle/>
          <a:p>
            <a:pPr marL="0" lvl="1" indent="457200">
              <a:spcAft>
                <a:spcPts val="1200"/>
              </a:spcAft>
            </a:pPr>
            <a:r>
              <a:rPr lang="en-US" sz="2400" b="1" dirty="0" smtClean="0">
                <a:latin typeface="Cambria" pitchFamily="18" charset="0"/>
              </a:rPr>
              <a:t>This </a:t>
            </a:r>
            <a:r>
              <a:rPr lang="en-US" sz="2400" b="1" dirty="0" smtClean="0">
                <a:latin typeface="Cambria" pitchFamily="18" charset="0"/>
              </a:rPr>
              <a:t>was absolutely revolutionary. </a:t>
            </a:r>
            <a:r>
              <a:rPr lang="en-US" sz="2400" b="1" dirty="0" smtClean="0">
                <a:latin typeface="Cambria" pitchFamily="18" charset="0"/>
              </a:rPr>
              <a:t> Not </a:t>
            </a:r>
            <a:r>
              <a:rPr lang="en-US" sz="2400" b="1" dirty="0" smtClean="0">
                <a:latin typeface="Cambria" pitchFamily="18" charset="0"/>
              </a:rPr>
              <a:t>only would the Gentiles have difficulty believing this message, but the Jews would resent it and reject it.   </a:t>
            </a:r>
          </a:p>
          <a:p>
            <a:pPr indent="457200">
              <a:spcAft>
                <a:spcPts val="1200"/>
              </a:spcAft>
            </a:pPr>
            <a:r>
              <a:rPr lang="en-US" sz="2400" b="1" dirty="0" smtClean="0">
                <a:latin typeface="Cambria" pitchFamily="18" charset="0"/>
              </a:rPr>
              <a:t>Think </a:t>
            </a:r>
            <a:r>
              <a:rPr lang="en-US" sz="2400" b="1" dirty="0" smtClean="0">
                <a:latin typeface="Cambria" pitchFamily="18" charset="0"/>
              </a:rPr>
              <a:t>about want this message of salvation </a:t>
            </a:r>
            <a:r>
              <a:rPr lang="en-US" sz="2400" b="1" dirty="0" smtClean="0">
                <a:latin typeface="Cambria" pitchFamily="18" charset="0"/>
              </a:rPr>
              <a:t>by                    </a:t>
            </a:r>
            <a:r>
              <a:rPr lang="en-US" sz="2400" b="1" i="1"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alone,</a:t>
            </a:r>
            <a:r>
              <a:rPr lang="en-US" sz="2400" b="1" dirty="0" smtClean="0">
                <a:latin typeface="Cambria" pitchFamily="18" charset="0"/>
              </a:rPr>
              <a:t> through </a:t>
            </a:r>
            <a:r>
              <a:rPr lang="en-US" sz="2400" b="1" i="1"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alone</a:t>
            </a:r>
            <a:r>
              <a:rPr lang="en-US" sz="2400" b="1" dirty="0" smtClean="0">
                <a:latin typeface="Cambria" pitchFamily="18" charset="0"/>
              </a:rPr>
              <a:t>, in </a:t>
            </a:r>
            <a:r>
              <a:rPr lang="en-US" sz="2400" b="1" i="1" dirty="0" smtClean="0">
                <a:effectLst>
                  <a:outerShdw blurRad="38100" dist="38100" dir="2700000" algn="tl">
                    <a:srgbClr val="000000">
                      <a:alpha val="43137"/>
                    </a:srgbClr>
                  </a:outerShdw>
                </a:effectLst>
                <a:latin typeface="Cambria" pitchFamily="18" charset="0"/>
              </a:rPr>
              <a:t>Christ</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alone,</a:t>
            </a:r>
            <a:r>
              <a:rPr lang="en-US" sz="2400" b="1" i="1" dirty="0" smtClean="0">
                <a:latin typeface="Cambria" pitchFamily="18" charset="0"/>
              </a:rPr>
              <a:t> </a:t>
            </a:r>
            <a:r>
              <a:rPr lang="en-US" sz="2400" b="1" dirty="0" smtClean="0">
                <a:latin typeface="Cambria" pitchFamily="18" charset="0"/>
              </a:rPr>
              <a:t>must </a:t>
            </a:r>
            <a:r>
              <a:rPr lang="en-US" sz="2400" b="1" dirty="0" smtClean="0">
                <a:latin typeface="Cambria" pitchFamily="18" charset="0"/>
              </a:rPr>
              <a:t>            have </a:t>
            </a:r>
            <a:r>
              <a:rPr lang="en-US" sz="2400" b="1" dirty="0" smtClean="0">
                <a:latin typeface="Cambria" pitchFamily="18" charset="0"/>
              </a:rPr>
              <a:t>meant to the Gentiles who never dreamed that such salvation would come to them!</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1:28</a:t>
            </a:r>
            <a:r>
              <a:rPr lang="en-US" sz="2400" b="1" dirty="0" smtClean="0">
                <a:latin typeface="Cambria" pitchFamily="18" charset="0"/>
              </a:rPr>
              <a:t>, Paul reveals the main content of his proclamation: “</a:t>
            </a:r>
            <a:r>
              <a:rPr lang="en-US" sz="2400" b="1" i="1" dirty="0" smtClean="0">
                <a:effectLst>
                  <a:outerShdw blurRad="38100" dist="38100" dir="2700000" algn="tl">
                    <a:srgbClr val="000000">
                      <a:alpha val="43137"/>
                    </a:srgbClr>
                  </a:outerShdw>
                </a:effectLst>
                <a:latin typeface="Cambria" pitchFamily="18" charset="0"/>
              </a:rPr>
              <a:t>Him we preach</a:t>
            </a:r>
            <a:r>
              <a:rPr lang="en-US" sz="2400" b="1" i="1" dirty="0" smtClean="0">
                <a:latin typeface="Cambria" pitchFamily="18" charset="0"/>
              </a:rPr>
              <a:t>.</a:t>
            </a:r>
            <a:r>
              <a:rPr lang="en-US" sz="2400" b="1" dirty="0" smtClean="0">
                <a:latin typeface="Cambria" pitchFamily="18" charset="0"/>
              </a:rPr>
              <a:t>”</a:t>
            </a:r>
          </a:p>
          <a:p>
            <a:pPr indent="457200">
              <a:spcAft>
                <a:spcPts val="1200"/>
              </a:spcAft>
            </a:pPr>
            <a:r>
              <a:rPr lang="en-US" sz="2400" b="1" dirty="0" smtClean="0">
                <a:latin typeface="Cambria" pitchFamily="18" charset="0"/>
              </a:rPr>
              <a:t>Christ </a:t>
            </a:r>
            <a:r>
              <a:rPr lang="en-US" sz="2400" b="1" dirty="0" smtClean="0">
                <a:latin typeface="Cambria" pitchFamily="18" charset="0"/>
              </a:rPr>
              <a:t>alone was the focus of Paul’s preaching</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1Cor</a:t>
            </a:r>
            <a:r>
              <a:rPr lang="en-US" sz="2400" b="1" dirty="0" smtClean="0">
                <a:effectLst>
                  <a:outerShdw blurRad="38100" dist="38100" dir="2700000" algn="tl">
                    <a:srgbClr val="000000">
                      <a:alpha val="43137"/>
                    </a:srgbClr>
                  </a:outerShdw>
                </a:effectLst>
                <a:latin typeface="Cambria" pitchFamily="18" charset="0"/>
              </a:rPr>
              <a:t>. 2:2</a:t>
            </a:r>
            <a:r>
              <a:rPr lang="en-US" sz="2400" b="1" dirty="0" smtClean="0">
                <a:latin typeface="Cambria" pitchFamily="18" charset="0"/>
              </a:rPr>
              <a:t>, Paul writes: </a:t>
            </a:r>
            <a:r>
              <a:rPr lang="en-US" sz="2400" b="1" dirty="0" smtClean="0">
                <a:latin typeface="Cambria" pitchFamily="18" charset="0"/>
              </a:rPr>
              <a:t> “</a:t>
            </a:r>
            <a:r>
              <a:rPr lang="en-US" sz="2400" b="1" i="1" dirty="0" smtClean="0">
                <a:latin typeface="Cambria" pitchFamily="18" charset="0"/>
              </a:rPr>
              <a:t>I determined to know nothing among you except Jesus Christ, and Him crucified</a:t>
            </a:r>
            <a:r>
              <a:rPr lang="en-US" sz="2400" b="1" dirty="0" smtClean="0">
                <a:latin typeface="Cambria" pitchFamily="18" charset="0"/>
              </a:rPr>
              <a:t>.”</a:t>
            </a:r>
            <a:endParaRPr lang="en-US" sz="2300" b="1" dirty="0" smtClean="0">
              <a:latin typeface="Cambria" pitchFamily="18" charset="0"/>
            </a:endParaRPr>
          </a:p>
        </p:txBody>
      </p:sp>
    </p:spTree>
    <p:extLst>
      <p:ext uri="{BB962C8B-B14F-4D97-AF65-F5344CB8AC3E}">
        <p14:creationId xmlns:p14="http://schemas.microsoft.com/office/powerpoint/2010/main" xmlns="" val="3846559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09550" y="11478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1:25 </a:t>
            </a:r>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09550" y="1143000"/>
            <a:ext cx="8652062" cy="4985980"/>
          </a:xfrm>
          <a:prstGeom prst="rect">
            <a:avLst/>
          </a:prstGeom>
          <a:noFill/>
          <a:effectLst/>
        </p:spPr>
        <p:txBody>
          <a:bodyPr wrap="square" rtlCol="0">
            <a:spAutoFit/>
          </a:bodyPr>
          <a:lstStyle/>
          <a:p>
            <a:pPr marL="0" lvl="1" indent="457200">
              <a:spcAft>
                <a:spcPts val="1200"/>
              </a:spcAft>
            </a:pPr>
            <a:r>
              <a:rPr lang="en-US" sz="2400" b="1" dirty="0" smtClean="0">
                <a:latin typeface="Cambria" pitchFamily="18" charset="0"/>
              </a:rPr>
              <a:t>A </a:t>
            </a:r>
            <a:r>
              <a:rPr lang="en-US" sz="2400" b="1" dirty="0" smtClean="0">
                <a:latin typeface="Cambria" pitchFamily="18" charset="0"/>
              </a:rPr>
              <a:t>ministry that </a:t>
            </a:r>
            <a:r>
              <a:rPr lang="en-US" sz="2400" b="1" i="1" dirty="0" smtClean="0">
                <a:latin typeface="Cambria" pitchFamily="18" charset="0"/>
              </a:rPr>
              <a:t>drifts</a:t>
            </a:r>
            <a:r>
              <a:rPr lang="en-US" sz="2400" b="1" dirty="0" smtClean="0">
                <a:latin typeface="Cambria" pitchFamily="18" charset="0"/>
              </a:rPr>
              <a:t> from the proclamation of the saving work of Christ is a ministry that has strayed from authenticity.  </a:t>
            </a:r>
          </a:p>
          <a:p>
            <a:pPr indent="457200">
              <a:spcAft>
                <a:spcPts val="1200"/>
              </a:spcAft>
            </a:pPr>
            <a:r>
              <a:rPr lang="en-US" sz="2400" b="1" dirty="0" smtClean="0">
                <a:latin typeface="Cambria" pitchFamily="18" charset="0"/>
              </a:rPr>
              <a:t>No </a:t>
            </a:r>
            <a:r>
              <a:rPr lang="en-US" sz="2400" b="1" dirty="0" smtClean="0">
                <a:latin typeface="Cambria" pitchFamily="18" charset="0"/>
              </a:rPr>
              <a:t>gospel message is complete and no ministry is healthy if it doesn’t point people to the name above every name, </a:t>
            </a:r>
            <a:r>
              <a:rPr lang="en-US" sz="2400" b="1" i="1" dirty="0" smtClean="0">
                <a:effectLst>
                  <a:outerShdw blurRad="38100" dist="38100" dir="2700000" algn="tl">
                    <a:srgbClr val="000000">
                      <a:alpha val="43137"/>
                    </a:srgbClr>
                  </a:outerShdw>
                </a:effectLst>
                <a:latin typeface="Cambria" pitchFamily="18" charset="0"/>
              </a:rPr>
              <a:t>Jesus Christ.</a:t>
            </a:r>
          </a:p>
          <a:p>
            <a:pPr indent="457200">
              <a:spcAft>
                <a:spcPts val="1200"/>
              </a:spcAft>
            </a:pPr>
            <a:r>
              <a:rPr lang="en-US" sz="2400" b="1" dirty="0" smtClean="0">
                <a:latin typeface="Cambria" pitchFamily="18" charset="0"/>
              </a:rPr>
              <a:t>The </a:t>
            </a:r>
            <a:r>
              <a:rPr lang="en-US" sz="2400" b="1" dirty="0" smtClean="0">
                <a:latin typeface="Cambria" pitchFamily="18" charset="0"/>
              </a:rPr>
              <a:t>passionate proclamation of the person and work of Jesus Christ – and what He expects from those who have been saved by His grace – involves both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admonishing</a:t>
            </a:r>
            <a:r>
              <a:rPr lang="en-US" sz="2400" b="1" i="1" dirty="0" smtClean="0">
                <a:latin typeface="Cambria" pitchFamily="18" charset="0"/>
              </a:rPr>
              <a:t>”</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teaching</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1:28</a:t>
            </a:r>
            <a:r>
              <a:rPr lang="en-US" sz="2400" b="1" dirty="0" smtClean="0">
                <a:latin typeface="Cambria" pitchFamily="18" charset="0"/>
              </a:rPr>
              <a:t>).</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a:t>
            </a:r>
            <a:r>
              <a:rPr lang="en-US" sz="2400" b="1" i="1" dirty="0" smtClean="0">
                <a:latin typeface="Cambria" pitchFamily="18" charset="0"/>
              </a:rPr>
              <a:t>“</a:t>
            </a:r>
            <a:r>
              <a:rPr lang="en-US" sz="2400" b="1" i="1" dirty="0" smtClean="0">
                <a:latin typeface="Cambria" pitchFamily="18" charset="0"/>
              </a:rPr>
              <a:t>Admonishing”</a:t>
            </a:r>
            <a:r>
              <a:rPr lang="en-US" sz="2400" b="1" dirty="0" smtClean="0">
                <a:latin typeface="Cambria" pitchFamily="18" charset="0"/>
              </a:rPr>
              <a:t> represents what might be called the negative ministry of the Word. </a:t>
            </a:r>
            <a:endParaRPr lang="en-US" sz="1000" b="1" dirty="0" smtClean="0">
              <a:latin typeface="Cambria" pitchFamily="18" charset="0"/>
            </a:endParaRPr>
          </a:p>
        </p:txBody>
      </p:sp>
    </p:spTree>
    <p:extLst>
      <p:ext uri="{BB962C8B-B14F-4D97-AF65-F5344CB8AC3E}">
        <p14:creationId xmlns:p14="http://schemas.microsoft.com/office/powerpoint/2010/main" xmlns="" val="1818179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09550" y="11478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1:25 </a:t>
            </a:r>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09550" y="1143000"/>
            <a:ext cx="8782050" cy="5509200"/>
          </a:xfrm>
          <a:prstGeom prst="rect">
            <a:avLst/>
          </a:prstGeom>
          <a:noFill/>
          <a:effectLst/>
        </p:spPr>
        <p:txBody>
          <a:bodyPr wrap="square" rtlCol="0">
            <a:spAutoFit/>
          </a:bodyPr>
          <a:lstStyle/>
          <a:p>
            <a:pPr marL="0" lvl="1" indent="457200">
              <a:spcAft>
                <a:spcPts val="1200"/>
              </a:spcAft>
            </a:pPr>
            <a:r>
              <a:rPr lang="en-US" sz="2400" b="1" dirty="0" smtClean="0">
                <a:latin typeface="Cambria" pitchFamily="18" charset="0"/>
              </a:rPr>
              <a:t>The </a:t>
            </a:r>
            <a:r>
              <a:rPr lang="en-US" sz="2400" b="1" dirty="0" smtClean="0">
                <a:latin typeface="Cambria" pitchFamily="18" charset="0"/>
              </a:rPr>
              <a:t>Greek word </a:t>
            </a:r>
            <a:r>
              <a:rPr lang="en-US" sz="2400" b="1" i="1" dirty="0" smtClean="0">
                <a:latin typeface="Cambria" pitchFamily="18" charset="0"/>
              </a:rPr>
              <a:t>noutheteo</a:t>
            </a:r>
            <a:r>
              <a:rPr lang="en-US" sz="2400" b="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(new-the-ta-o)</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translated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admonish</a:t>
            </a:r>
            <a:r>
              <a:rPr lang="en-US" sz="2400" b="1" i="1" dirty="0" smtClean="0">
                <a:latin typeface="Cambria" pitchFamily="18" charset="0"/>
              </a:rPr>
              <a:t>,”</a:t>
            </a:r>
            <a:r>
              <a:rPr lang="en-US" sz="2400" b="1" dirty="0" smtClean="0">
                <a:latin typeface="Cambria" pitchFamily="18" charset="0"/>
              </a:rPr>
              <a:t> means “</a:t>
            </a:r>
            <a:r>
              <a:rPr lang="en-US" sz="2400" b="1" i="1" dirty="0" smtClean="0">
                <a:latin typeface="Cambria" pitchFamily="18" charset="0"/>
              </a:rPr>
              <a:t>to counsel about avoidance or cessation of an improper course of conduct</a:t>
            </a:r>
            <a:r>
              <a:rPr lang="en-US" sz="2400" b="1" dirty="0" smtClean="0">
                <a:latin typeface="Cambria" pitchFamily="18" charset="0"/>
              </a:rPr>
              <a:t>.”</a:t>
            </a:r>
          </a:p>
          <a:p>
            <a:pPr indent="457200">
              <a:spcAft>
                <a:spcPts val="1200"/>
              </a:spcAft>
            </a:pPr>
            <a:r>
              <a:rPr lang="en-US" sz="2400" b="1" dirty="0" smtClean="0">
                <a:latin typeface="Cambria" pitchFamily="18" charset="0"/>
              </a:rPr>
              <a:t>Any </a:t>
            </a:r>
            <a:r>
              <a:rPr lang="en-US" sz="2400" b="1" dirty="0" smtClean="0">
                <a:latin typeface="Cambria" pitchFamily="18" charset="0"/>
              </a:rPr>
              <a:t>ministry that neglects or deliberately leaves out </a:t>
            </a:r>
            <a:r>
              <a:rPr lang="en-US" sz="2400" b="1" dirty="0" smtClean="0">
                <a:latin typeface="Cambria" pitchFamily="18" charset="0"/>
              </a:rPr>
              <a:t>admonition </a:t>
            </a:r>
            <a:r>
              <a:rPr lang="en-US" sz="2400" b="1" dirty="0" smtClean="0">
                <a:latin typeface="Cambria" pitchFamily="18" charset="0"/>
              </a:rPr>
              <a:t>is an unreliable and inauthentic ministry.   </a:t>
            </a:r>
            <a:endParaRPr lang="en-US" sz="2400" b="1" i="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This </a:t>
            </a:r>
            <a:r>
              <a:rPr lang="en-US" sz="2400" b="1" dirty="0" smtClean="0">
                <a:latin typeface="Cambria" pitchFamily="18" charset="0"/>
              </a:rPr>
              <a:t>is why Paul solemnly charged Timothy to “</a:t>
            </a:r>
            <a:r>
              <a:rPr lang="en-US" sz="2400" b="1" i="1" dirty="0" smtClean="0">
                <a:latin typeface="Cambria" pitchFamily="18" charset="0"/>
              </a:rPr>
              <a:t>preach the word; be ready in season and out of season; reprove, rebuke, exhort, with great patience and instruction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 Tim. 4:2</a:t>
            </a:r>
            <a:r>
              <a:rPr lang="en-US" sz="2400" b="1" dirty="0" smtClean="0">
                <a:latin typeface="Cambria" pitchFamily="18" charset="0"/>
              </a:rPr>
              <a:t>).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i="1" dirty="0" smtClean="0">
                <a:latin typeface="Cambria" pitchFamily="18" charset="0"/>
              </a:rPr>
              <a:t>“</a:t>
            </a:r>
            <a:r>
              <a:rPr lang="en-US" sz="2400" b="1" i="1" dirty="0" smtClean="0">
                <a:latin typeface="Cambria" pitchFamily="18" charset="0"/>
              </a:rPr>
              <a:t>Teaching</a:t>
            </a:r>
            <a:r>
              <a:rPr lang="en-US" sz="2400" b="1" i="1" dirty="0">
                <a:latin typeface="Cambria" pitchFamily="18" charset="0"/>
              </a:rPr>
              <a:t>”</a:t>
            </a:r>
            <a:r>
              <a:rPr lang="en-US" sz="2400" b="1" dirty="0">
                <a:latin typeface="Cambria" pitchFamily="18" charset="0"/>
              </a:rPr>
              <a:t> represents what </a:t>
            </a:r>
            <a:r>
              <a:rPr lang="en-US" sz="2400" b="1" dirty="0" smtClean="0">
                <a:latin typeface="Cambria" pitchFamily="18" charset="0"/>
              </a:rPr>
              <a:t>can </a:t>
            </a:r>
            <a:r>
              <a:rPr lang="en-US" sz="2400" b="1" dirty="0">
                <a:latin typeface="Cambria" pitchFamily="18" charset="0"/>
              </a:rPr>
              <a:t>be called </a:t>
            </a:r>
            <a:r>
              <a:rPr lang="en-US" sz="2400" b="1" dirty="0" smtClean="0">
                <a:latin typeface="Cambria" pitchFamily="18" charset="0"/>
              </a:rPr>
              <a:t>the positive aspect of the ministry </a:t>
            </a:r>
            <a:r>
              <a:rPr lang="en-US" sz="2400" b="1" dirty="0">
                <a:latin typeface="Cambria" pitchFamily="18" charset="0"/>
              </a:rPr>
              <a:t>of the Word. </a:t>
            </a:r>
            <a:endParaRPr lang="en-US" sz="2400" b="1" dirty="0" smtClean="0">
              <a:latin typeface="Cambria" pitchFamily="18" charset="0"/>
            </a:endParaRPr>
          </a:p>
          <a:p>
            <a:pPr indent="457200">
              <a:spcAft>
                <a:spcPts val="1200"/>
              </a:spcAft>
            </a:pPr>
            <a:r>
              <a:rPr lang="en-US" sz="2400" b="1" dirty="0" smtClean="0">
                <a:latin typeface="Cambria" pitchFamily="18" charset="0"/>
              </a:rPr>
              <a:t>While </a:t>
            </a:r>
            <a:r>
              <a:rPr lang="en-US" sz="2400" b="1" i="1" dirty="0" smtClean="0">
                <a:latin typeface="Cambria" pitchFamily="18" charset="0"/>
              </a:rPr>
              <a:t>“admonishing”</a:t>
            </a:r>
            <a:r>
              <a:rPr lang="en-US" sz="2400" b="1" dirty="0" smtClean="0">
                <a:latin typeface="Cambria" pitchFamily="18" charset="0"/>
              </a:rPr>
              <a:t> </a:t>
            </a:r>
            <a:r>
              <a:rPr lang="en-US" sz="2400" b="1" dirty="0" smtClean="0">
                <a:latin typeface="Cambria" pitchFamily="18" charset="0"/>
              </a:rPr>
              <a:t>warns people about what not to believe or do, </a:t>
            </a:r>
            <a:r>
              <a:rPr lang="en-US" sz="2400" b="1" i="1" dirty="0" smtClean="0">
                <a:latin typeface="Cambria" pitchFamily="18" charset="0"/>
              </a:rPr>
              <a:t>“teaching”</a:t>
            </a:r>
            <a:r>
              <a:rPr lang="en-US" sz="2400" b="1" dirty="0" smtClean="0">
                <a:latin typeface="Cambria" pitchFamily="18" charset="0"/>
              </a:rPr>
              <a:t> </a:t>
            </a:r>
            <a:r>
              <a:rPr lang="en-US" sz="2400" b="1" dirty="0" smtClean="0">
                <a:latin typeface="Cambria" pitchFamily="18" charset="0"/>
              </a:rPr>
              <a:t>instructs them in how to think and live as followers of Jesus Christ.</a:t>
            </a:r>
            <a:endParaRPr lang="en-US" sz="1000" b="1" dirty="0" smtClean="0">
              <a:latin typeface="Cambria" pitchFamily="18" charset="0"/>
            </a:endParaRPr>
          </a:p>
        </p:txBody>
      </p:sp>
    </p:spTree>
    <p:extLst>
      <p:ext uri="{BB962C8B-B14F-4D97-AF65-F5344CB8AC3E}">
        <p14:creationId xmlns:p14="http://schemas.microsoft.com/office/powerpoint/2010/main" xmlns="" val="21457503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09550" y="11478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1:25 </a:t>
            </a:r>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09550" y="1143000"/>
            <a:ext cx="8652062" cy="4985980"/>
          </a:xfrm>
          <a:prstGeom prst="rect">
            <a:avLst/>
          </a:prstGeom>
          <a:noFill/>
          <a:effectLst/>
        </p:spPr>
        <p:txBody>
          <a:bodyPr wrap="square" rtlCol="0">
            <a:spAutoFit/>
          </a:bodyPr>
          <a:lstStyle/>
          <a:p>
            <a:pPr marL="0" lvl="1" indent="457200">
              <a:spcAft>
                <a:spcPts val="1200"/>
              </a:spcAft>
            </a:pPr>
            <a:r>
              <a:rPr lang="en-US" sz="2400" b="1" dirty="0" smtClean="0">
                <a:latin typeface="Cambria" pitchFamily="18" charset="0"/>
              </a:rPr>
              <a:t>In </a:t>
            </a:r>
            <a:r>
              <a:rPr lang="en-US" sz="2400" b="1" dirty="0" smtClean="0">
                <a:latin typeface="Cambria" pitchFamily="18" charset="0"/>
              </a:rPr>
              <a:t>a healthy ministry, both of these sides of authentic proclamation go hand in hand. </a:t>
            </a:r>
            <a:r>
              <a:rPr lang="en-US" sz="2400" b="1" dirty="0" smtClean="0">
                <a:latin typeface="Cambria" pitchFamily="18" charset="0"/>
              </a:rPr>
              <a:t> Just </a:t>
            </a:r>
            <a:r>
              <a:rPr lang="en-US" sz="2400" b="1" dirty="0" smtClean="0">
                <a:latin typeface="Cambria" pitchFamily="18" charset="0"/>
              </a:rPr>
              <a:t>as some ministries can get off-kilter by neglecting admonition, other ministries can go awry by overemphasizing the negative.  </a:t>
            </a:r>
          </a:p>
          <a:p>
            <a:pPr indent="457200">
              <a:spcAft>
                <a:spcPts val="1200"/>
              </a:spcAft>
            </a:pPr>
            <a:r>
              <a:rPr lang="en-US" sz="2400" b="1" dirty="0" smtClean="0">
                <a:latin typeface="Cambria" pitchFamily="18" charset="0"/>
              </a:rPr>
              <a:t>Authentic </a:t>
            </a:r>
            <a:r>
              <a:rPr lang="en-US" sz="2400" b="1" dirty="0" smtClean="0">
                <a:latin typeface="Cambria" pitchFamily="18" charset="0"/>
              </a:rPr>
              <a:t>proclamation needs both teaching and admonition.   </a:t>
            </a:r>
            <a:endParaRPr lang="en-US" sz="2400" b="1" i="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How </a:t>
            </a:r>
            <a:r>
              <a:rPr lang="en-US" sz="2400" b="1" dirty="0" smtClean="0">
                <a:latin typeface="Cambria" pitchFamily="18" charset="0"/>
              </a:rPr>
              <a:t>useful would road signs be if they only told us where the road did not go. </a:t>
            </a:r>
          </a:p>
          <a:p>
            <a:pPr indent="457200">
              <a:spcAft>
                <a:spcPts val="1200"/>
              </a:spcAft>
            </a:pPr>
            <a:r>
              <a:rPr lang="en-US" sz="2400" b="1" dirty="0" smtClean="0">
                <a:latin typeface="Cambria" pitchFamily="18" charset="0"/>
              </a:rPr>
              <a:t>On </a:t>
            </a:r>
            <a:r>
              <a:rPr lang="en-US" sz="2400" b="1" dirty="0" smtClean="0">
                <a:latin typeface="Cambria" pitchFamily="18" charset="0"/>
              </a:rPr>
              <a:t>our daily commute how many accidents would we encounter, if there were no stop lights, yellow warning signs, speed limits, or no prospect of being pulled over? </a:t>
            </a:r>
            <a:r>
              <a:rPr lang="en-US" sz="2400" b="1" dirty="0" smtClean="0">
                <a:latin typeface="Cambria" pitchFamily="18" charset="0"/>
              </a:rPr>
              <a:t> People </a:t>
            </a:r>
            <a:r>
              <a:rPr lang="en-US" sz="2400" b="1" dirty="0" smtClean="0">
                <a:latin typeface="Cambria" pitchFamily="18" charset="0"/>
              </a:rPr>
              <a:t>need some constraints to keep them from danger.      </a:t>
            </a:r>
            <a:endParaRPr lang="en-US" sz="1000" b="1" dirty="0" smtClean="0">
              <a:latin typeface="Cambria" pitchFamily="18" charset="0"/>
            </a:endParaRPr>
          </a:p>
        </p:txBody>
      </p:sp>
    </p:spTree>
    <p:extLst>
      <p:ext uri="{BB962C8B-B14F-4D97-AF65-F5344CB8AC3E}">
        <p14:creationId xmlns:p14="http://schemas.microsoft.com/office/powerpoint/2010/main" xmlns="" val="798913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09550" y="11478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1:25 - 28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43000"/>
            <a:ext cx="8728262" cy="5878532"/>
          </a:xfrm>
          <a:prstGeom prst="rect">
            <a:avLst/>
          </a:prstGeom>
          <a:noFill/>
          <a:effectLst/>
        </p:spPr>
        <p:txBody>
          <a:bodyPr wrap="square" rtlCol="0">
            <a:spAutoFit/>
          </a:bodyPr>
          <a:lstStyle/>
          <a:p>
            <a:pPr marL="0" lvl="1" indent="457200">
              <a:spcAft>
                <a:spcPts val="1200"/>
              </a:spcAft>
            </a:pPr>
            <a:r>
              <a:rPr lang="en-US" sz="2350" b="1" i="1" dirty="0" smtClean="0">
                <a:latin typeface="Cambria" pitchFamily="18" charset="0"/>
              </a:rPr>
              <a:t>“</a:t>
            </a:r>
            <a:r>
              <a:rPr lang="en-US" sz="2350" b="1" i="1" dirty="0" smtClean="0">
                <a:latin typeface="Cambria" pitchFamily="18" charset="0"/>
              </a:rPr>
              <a:t>So how do ministries know how </a:t>
            </a:r>
            <a:r>
              <a:rPr lang="en-US" sz="2350" b="1" i="1" dirty="0">
                <a:latin typeface="Cambria" pitchFamily="18" charset="0"/>
              </a:rPr>
              <a:t>much </a:t>
            </a:r>
            <a:r>
              <a:rPr lang="en-US" sz="2350" b="1" i="1" dirty="0" smtClean="0">
                <a:effectLst>
                  <a:outerShdw blurRad="38100" dist="38100" dir="2700000" algn="tl">
                    <a:srgbClr val="000000">
                      <a:alpha val="43137"/>
                    </a:srgbClr>
                  </a:outerShdw>
                </a:effectLst>
                <a:latin typeface="Cambria" pitchFamily="18" charset="0"/>
              </a:rPr>
              <a:t>teaching</a:t>
            </a:r>
            <a:r>
              <a:rPr lang="en-US" sz="2350" b="1" i="1" dirty="0" smtClean="0">
                <a:latin typeface="Cambria" pitchFamily="18" charset="0"/>
              </a:rPr>
              <a:t> and how </a:t>
            </a:r>
            <a:r>
              <a:rPr lang="en-US" sz="2350" b="1" i="1" dirty="0">
                <a:latin typeface="Cambria" pitchFamily="18" charset="0"/>
              </a:rPr>
              <a:t>much </a:t>
            </a:r>
            <a:r>
              <a:rPr lang="en-US" sz="2350" b="1" i="1" dirty="0" smtClean="0">
                <a:effectLst>
                  <a:outerShdw blurRad="38100" dist="38100" dir="2700000" algn="tl">
                    <a:srgbClr val="000000">
                      <a:alpha val="43137"/>
                    </a:srgbClr>
                  </a:outerShdw>
                </a:effectLst>
                <a:latin typeface="Cambria" pitchFamily="18" charset="0"/>
              </a:rPr>
              <a:t>admonition</a:t>
            </a:r>
            <a:r>
              <a:rPr lang="en-US" sz="2350" b="1" i="1" dirty="0" smtClean="0">
                <a:latin typeface="Cambria" pitchFamily="18" charset="0"/>
              </a:rPr>
              <a:t> to apply for each person’s particular circumstance?”</a:t>
            </a:r>
            <a:r>
              <a:rPr lang="en-US" sz="2350" b="1" dirty="0" smtClean="0">
                <a:latin typeface="Cambria" pitchFamily="18" charset="0"/>
              </a:rPr>
              <a:t>  </a:t>
            </a:r>
          </a:p>
          <a:p>
            <a:pPr indent="457200">
              <a:spcAft>
                <a:spcPts val="1200"/>
              </a:spcAft>
            </a:pPr>
            <a:r>
              <a:rPr lang="en-US" sz="2350" b="1" dirty="0" smtClean="0">
                <a:latin typeface="Cambria" pitchFamily="18" charset="0"/>
              </a:rPr>
              <a:t>It </a:t>
            </a:r>
            <a:r>
              <a:rPr lang="en-US" sz="2350" b="1" dirty="0" smtClean="0">
                <a:latin typeface="Cambria" pitchFamily="18" charset="0"/>
              </a:rPr>
              <a:t>takes God-given wisdom and a clear understanding of where it is we’re trying to lead people. </a:t>
            </a:r>
            <a:endParaRPr lang="en-US" sz="2350" b="1" i="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350" b="1" dirty="0" smtClean="0">
                <a:latin typeface="Cambria" pitchFamily="18" charset="0"/>
              </a:rPr>
              <a:t>This </a:t>
            </a:r>
            <a:r>
              <a:rPr lang="en-US" sz="2350" b="1" dirty="0" smtClean="0">
                <a:latin typeface="Cambria" pitchFamily="18" charset="0"/>
              </a:rPr>
              <a:t>is </a:t>
            </a:r>
            <a:r>
              <a:rPr lang="en-US" sz="2350" b="1" dirty="0" smtClean="0">
                <a:latin typeface="Cambria" pitchFamily="18" charset="0"/>
              </a:rPr>
              <a:t>the way </a:t>
            </a:r>
            <a:r>
              <a:rPr lang="en-US" sz="2350" b="1" dirty="0" smtClean="0">
                <a:latin typeface="Cambria" pitchFamily="18" charset="0"/>
              </a:rPr>
              <a:t>Paul writes that ministries are to admonish and instruct every person </a:t>
            </a:r>
            <a:r>
              <a:rPr lang="en-US" sz="2350" b="1" i="1" dirty="0" smtClean="0">
                <a:latin typeface="Cambria" pitchFamily="18" charset="0"/>
              </a:rPr>
              <a:t>“with all wisdom, so that we may present every man </a:t>
            </a:r>
            <a:r>
              <a:rPr lang="en-US" sz="2350" b="1" i="1" dirty="0" smtClean="0">
                <a:effectLst>
                  <a:outerShdw blurRad="38100" dist="38100" dir="2700000" algn="tl">
                    <a:srgbClr val="000000">
                      <a:alpha val="43137"/>
                    </a:srgbClr>
                  </a:outerShdw>
                </a:effectLst>
                <a:latin typeface="Cambria" pitchFamily="18" charset="0"/>
              </a:rPr>
              <a:t>complete</a:t>
            </a:r>
            <a:r>
              <a:rPr lang="en-US" sz="2350" b="1" i="1" dirty="0" smtClean="0">
                <a:latin typeface="Cambria" pitchFamily="18" charset="0"/>
              </a:rPr>
              <a:t> in Christ”</a:t>
            </a:r>
            <a:r>
              <a:rPr lang="en-US" sz="2350" b="1" dirty="0" smtClean="0">
                <a:latin typeface="Cambria" pitchFamily="18" charset="0"/>
              </a:rPr>
              <a:t> (</a:t>
            </a:r>
            <a:r>
              <a:rPr lang="en-US" sz="2350" b="1" dirty="0" smtClean="0">
                <a:effectLst>
                  <a:outerShdw blurRad="38100" dist="38100" dir="2700000" algn="tl">
                    <a:srgbClr val="000000">
                      <a:alpha val="43137"/>
                    </a:srgbClr>
                  </a:outerShdw>
                </a:effectLst>
                <a:latin typeface="Cambria" pitchFamily="18" charset="0"/>
              </a:rPr>
              <a:t>1:28</a:t>
            </a:r>
            <a:r>
              <a:rPr lang="en-US" sz="2350" b="1" dirty="0" smtClean="0">
                <a:latin typeface="Cambria" pitchFamily="18" charset="0"/>
              </a:rPr>
              <a:t>).</a:t>
            </a:r>
          </a:p>
          <a:p>
            <a:pPr indent="457200">
              <a:spcAft>
                <a:spcPts val="1200"/>
              </a:spcAft>
            </a:pPr>
            <a:r>
              <a:rPr lang="en-US" sz="2350" b="1" i="1" dirty="0" smtClean="0">
                <a:latin typeface="Cambria" pitchFamily="18" charset="0"/>
              </a:rPr>
              <a:t>“</a:t>
            </a:r>
            <a:r>
              <a:rPr lang="en-US" sz="2350" b="1" i="1" dirty="0" smtClean="0">
                <a:effectLst>
                  <a:outerShdw blurRad="38100" dist="38100" dir="2700000" algn="tl">
                    <a:srgbClr val="000000">
                      <a:alpha val="43137"/>
                    </a:srgbClr>
                  </a:outerShdw>
                </a:effectLst>
                <a:latin typeface="Cambria" pitchFamily="18" charset="0"/>
              </a:rPr>
              <a:t>Complete”</a:t>
            </a:r>
            <a:r>
              <a:rPr lang="en-US" sz="2350" b="1" dirty="0" smtClean="0">
                <a:latin typeface="Cambria" pitchFamily="18" charset="0"/>
              </a:rPr>
              <a:t>  referring to maturity </a:t>
            </a:r>
            <a:r>
              <a:rPr lang="en-US" sz="2350" b="1" dirty="0" smtClean="0">
                <a:latin typeface="Cambria" pitchFamily="18" charset="0"/>
              </a:rPr>
              <a:t>– is the </a:t>
            </a:r>
            <a:r>
              <a:rPr lang="en-US" sz="2350" b="1" dirty="0" smtClean="0">
                <a:latin typeface="Cambria" pitchFamily="18" charset="0"/>
              </a:rPr>
              <a:t>result of ongoing spiritual growth through the effective application of God’s Word. </a:t>
            </a:r>
          </a:p>
          <a:p>
            <a:pPr indent="457200">
              <a:spcAft>
                <a:spcPts val="1200"/>
              </a:spcAft>
            </a:pPr>
            <a:r>
              <a:rPr lang="en-US" sz="2350" b="1" dirty="0" smtClean="0">
                <a:latin typeface="Cambria" pitchFamily="18" charset="0"/>
              </a:rPr>
              <a:t>A </a:t>
            </a:r>
            <a:r>
              <a:rPr lang="en-US" sz="2350" b="1" dirty="0" smtClean="0">
                <a:latin typeface="Cambria" pitchFamily="18" charset="0"/>
              </a:rPr>
              <a:t>ministry is healthy when those who minister proclaim Christ by wisely </a:t>
            </a:r>
            <a:r>
              <a:rPr lang="en-US" sz="2350" b="1" i="1" dirty="0" smtClean="0">
                <a:effectLst>
                  <a:outerShdw blurRad="38100" dist="38100" dir="2700000" algn="tl">
                    <a:srgbClr val="000000">
                      <a:alpha val="43137"/>
                    </a:srgbClr>
                  </a:outerShdw>
                </a:effectLst>
                <a:latin typeface="Cambria" pitchFamily="18" charset="0"/>
              </a:rPr>
              <a:t>admonishing</a:t>
            </a:r>
            <a:r>
              <a:rPr lang="en-US" sz="2350" b="1" dirty="0" smtClean="0">
                <a:latin typeface="Cambria" pitchFamily="18" charset="0"/>
              </a:rPr>
              <a:t> </a:t>
            </a:r>
            <a:r>
              <a:rPr lang="en-US" sz="2350" b="1" i="1" dirty="0" smtClean="0">
                <a:latin typeface="Cambria" pitchFamily="18" charset="0"/>
              </a:rPr>
              <a:t>and</a:t>
            </a:r>
            <a:r>
              <a:rPr lang="en-US" sz="2350" b="1" dirty="0" smtClean="0">
                <a:latin typeface="Cambria" pitchFamily="18" charset="0"/>
              </a:rPr>
              <a:t> </a:t>
            </a:r>
            <a:r>
              <a:rPr lang="en-US" sz="2350" b="1" i="1" dirty="0" smtClean="0">
                <a:effectLst>
                  <a:outerShdw blurRad="38100" dist="38100" dir="2700000" algn="tl">
                    <a:srgbClr val="000000">
                      <a:alpha val="43137"/>
                    </a:srgbClr>
                  </a:outerShdw>
                </a:effectLst>
                <a:latin typeface="Cambria" pitchFamily="18" charset="0"/>
              </a:rPr>
              <a:t>instructing</a:t>
            </a:r>
            <a:r>
              <a:rPr lang="en-US" sz="2350" b="1" dirty="0" smtClean="0">
                <a:latin typeface="Cambria" pitchFamily="18" charset="0"/>
              </a:rPr>
              <a:t> other toward maturity in Him. </a:t>
            </a:r>
          </a:p>
        </p:txBody>
      </p:sp>
    </p:spTree>
    <p:extLst>
      <p:ext uri="{BB962C8B-B14F-4D97-AF65-F5344CB8AC3E}">
        <p14:creationId xmlns:p14="http://schemas.microsoft.com/office/powerpoint/2010/main" xmlns="" val="1232186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1:29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95400"/>
            <a:ext cx="8534400" cy="1138773"/>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29 </a:t>
            </a:r>
            <a:r>
              <a:rPr lang="en-US" sz="2800" i="1" dirty="0">
                <a:latin typeface="Georgia" panose="02040502050405020303" pitchFamily="18" charset="0"/>
              </a:rPr>
              <a:t>To this end I also </a:t>
            </a:r>
            <a:r>
              <a:rPr lang="en-US" sz="2800" b="1" i="1" dirty="0">
                <a:effectLst>
                  <a:outerShdw blurRad="38100" dist="38100" dir="2700000" algn="tl">
                    <a:srgbClr val="000000">
                      <a:alpha val="43137"/>
                    </a:srgbClr>
                  </a:outerShdw>
                </a:effectLst>
                <a:latin typeface="Georgia" panose="02040502050405020303" pitchFamily="18" charset="0"/>
              </a:rPr>
              <a:t>labor</a:t>
            </a:r>
            <a:r>
              <a:rPr lang="en-US" sz="2800" i="1" dirty="0">
                <a:latin typeface="Georgia" panose="02040502050405020303" pitchFamily="18" charset="0"/>
              </a:rPr>
              <a:t>, </a:t>
            </a:r>
            <a:r>
              <a:rPr lang="en-US" sz="2800" b="1" i="1" dirty="0">
                <a:effectLst>
                  <a:outerShdw blurRad="38100" dist="38100" dir="2700000" algn="tl">
                    <a:srgbClr val="000000">
                      <a:alpha val="43137"/>
                    </a:srgbClr>
                  </a:outerShdw>
                </a:effectLst>
                <a:latin typeface="Georgia" panose="02040502050405020303" pitchFamily="18" charset="0"/>
              </a:rPr>
              <a:t>striving</a:t>
            </a:r>
            <a:r>
              <a:rPr lang="en-US" sz="2800" i="1" dirty="0">
                <a:latin typeface="Georgia" panose="02040502050405020303" pitchFamily="18" charset="0"/>
              </a:rPr>
              <a:t> according to His working which works in me mightily.</a:t>
            </a:r>
            <a:r>
              <a:rPr lang="en-US" sz="2800" i="1" dirty="0">
                <a:latin typeface="Georgia" panose="02040502050405020303" pitchFamily="18" charset="0"/>
                <a:ea typeface="Cambria" panose="02040503050406030204" pitchFamily="18" charset="0"/>
              </a:rPr>
              <a:t> </a:t>
            </a:r>
            <a:endParaRPr lang="en-US" sz="2800" i="1" dirty="0">
              <a:latin typeface="Georgia" panose="02040502050405020303" pitchFamily="18" charset="0"/>
            </a:endParaRPr>
          </a:p>
        </p:txBody>
      </p:sp>
    </p:spTree>
    <p:extLst>
      <p:ext uri="{BB962C8B-B14F-4D97-AF65-F5344CB8AC3E}">
        <p14:creationId xmlns:p14="http://schemas.microsoft.com/office/powerpoint/2010/main" xmlns="" val="39712618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Chapter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06500"/>
            <a:ext cx="86106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Chapter 1:3-8,</a:t>
            </a:r>
            <a:r>
              <a:rPr lang="en-US" sz="2400" b="1" dirty="0" smtClean="0">
                <a:latin typeface="Cambria" pitchFamily="18" charset="0"/>
              </a:rPr>
              <a:t> Paul begins by expressing his deep gratitude for the Colossian believers, and showing his authentic care and </a:t>
            </a:r>
            <a:r>
              <a:rPr lang="en-US" sz="2400" b="1" dirty="0">
                <a:latin typeface="Cambria" pitchFamily="18" charset="0"/>
              </a:rPr>
              <a:t>concern for them </a:t>
            </a:r>
            <a:r>
              <a:rPr lang="en-US" sz="2400" b="1" dirty="0" smtClean="0">
                <a:latin typeface="Cambria" pitchFamily="18" charset="0"/>
              </a:rPr>
              <a:t>in his prayer</a:t>
            </a:r>
            <a:r>
              <a:rPr lang="en-US" sz="2400" b="1" dirty="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verses </a:t>
            </a:r>
            <a:r>
              <a:rPr lang="en-US" sz="2400" b="1" dirty="0" smtClean="0">
                <a:effectLst>
                  <a:outerShdw blurRad="38100" dist="38100" dir="2700000" algn="tl">
                    <a:srgbClr val="000000">
                      <a:alpha val="43137"/>
                    </a:srgbClr>
                  </a:outerShdw>
                </a:effectLst>
                <a:latin typeface="Cambria" pitchFamily="18" charset="0"/>
              </a:rPr>
              <a:t>9-14</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with a thankful heart, </a:t>
            </a:r>
            <a:r>
              <a:rPr lang="en-US" sz="2400" b="1" dirty="0">
                <a:latin typeface="Cambria" pitchFamily="18" charset="0"/>
              </a:rPr>
              <a:t>pointing to the will of Jesus </a:t>
            </a:r>
            <a:r>
              <a:rPr lang="en-US" sz="2400" b="1" dirty="0" smtClean="0">
                <a:latin typeface="Cambria" pitchFamily="18" charset="0"/>
              </a:rPr>
              <a:t>Christ </a:t>
            </a:r>
            <a:r>
              <a:rPr lang="en-US" sz="2400" b="1" dirty="0">
                <a:latin typeface="Cambria" pitchFamily="18" charset="0"/>
              </a:rPr>
              <a:t>our </a:t>
            </a:r>
            <a:r>
              <a:rPr lang="en-US" sz="2400" b="1" dirty="0" smtClean="0">
                <a:latin typeface="Cambria" pitchFamily="18" charset="0"/>
              </a:rPr>
              <a:t>Lord, Paul prays for the indispensable spiritual virtues of </a:t>
            </a:r>
            <a:r>
              <a:rPr lang="en-US" sz="2400" b="1" u="sng" dirty="0" smtClean="0">
                <a:latin typeface="Cambria" pitchFamily="18" charset="0"/>
              </a:rPr>
              <a:t>knowledge</a:t>
            </a:r>
            <a:r>
              <a:rPr lang="en-US" sz="2400" b="1" dirty="0" smtClean="0">
                <a:latin typeface="Cambria" pitchFamily="18" charset="0"/>
              </a:rPr>
              <a:t>, </a:t>
            </a:r>
            <a:r>
              <a:rPr lang="en-US" sz="2400" b="1" u="sng" dirty="0" smtClean="0">
                <a:latin typeface="Cambria" pitchFamily="18" charset="0"/>
              </a:rPr>
              <a:t>wisdom</a:t>
            </a:r>
            <a:r>
              <a:rPr lang="en-US" sz="2400" b="1" dirty="0" smtClean="0">
                <a:latin typeface="Cambria" pitchFamily="18" charset="0"/>
              </a:rPr>
              <a:t>, and </a:t>
            </a:r>
            <a:r>
              <a:rPr lang="en-US" sz="2400" b="1" u="sng" dirty="0" smtClean="0">
                <a:latin typeface="Cambria" pitchFamily="18" charset="0"/>
              </a:rPr>
              <a:t>understanding</a:t>
            </a:r>
            <a:r>
              <a:rPr lang="en-US" sz="2400" b="1" dirty="0" smtClean="0">
                <a:latin typeface="Cambria" pitchFamily="18" charset="0"/>
              </a:rPr>
              <a:t>.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verses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15-20</a:t>
            </a:r>
            <a:r>
              <a:rPr lang="en-US" sz="2400" b="1" dirty="0" smtClean="0">
                <a:latin typeface="Cambria" pitchFamily="18" charset="0"/>
              </a:rPr>
              <a:t>, in what may have been and early hymn</a:t>
            </a:r>
            <a:r>
              <a:rPr lang="en-US" sz="2400" b="1" dirty="0">
                <a:latin typeface="Cambria" pitchFamily="18" charset="0"/>
              </a:rPr>
              <a:t>, Paul </a:t>
            </a:r>
            <a:r>
              <a:rPr lang="en-US" sz="2400" b="1" dirty="0" smtClean="0">
                <a:latin typeface="Cambria" pitchFamily="18" charset="0"/>
              </a:rPr>
              <a:t>will express </a:t>
            </a:r>
            <a:r>
              <a:rPr lang="en-US" sz="2400" b="1" dirty="0">
                <a:latin typeface="Cambria" pitchFamily="18" charset="0"/>
              </a:rPr>
              <a:t>one </a:t>
            </a:r>
            <a:r>
              <a:rPr lang="en-US" sz="2400" b="1" dirty="0" smtClean="0">
                <a:latin typeface="Cambria" pitchFamily="18" charset="0"/>
              </a:rPr>
              <a:t>of the most profound and powerful articulations of the deity and humanity of Christ  (Christology) and His absolute lordship over all things.</a:t>
            </a:r>
          </a:p>
        </p:txBody>
      </p:sp>
    </p:spTree>
    <p:extLst>
      <p:ext uri="{BB962C8B-B14F-4D97-AF65-F5344CB8AC3E}">
        <p14:creationId xmlns:p14="http://schemas.microsoft.com/office/powerpoint/2010/main" xmlns="" val="2529897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09550" y="11478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43000"/>
            <a:ext cx="8763000" cy="5663089"/>
          </a:xfrm>
          <a:prstGeom prst="rect">
            <a:avLst/>
          </a:prstGeom>
          <a:noFill/>
          <a:effectLst/>
        </p:spPr>
        <p:txBody>
          <a:bodyPr wrap="square" rtlCol="0">
            <a:spAutoFit/>
          </a:bodyPr>
          <a:lstStyle/>
          <a:p>
            <a:pPr marL="0" lvl="1" indent="457200">
              <a:spcAft>
                <a:spcPts val="1200"/>
              </a:spcAft>
            </a:pPr>
            <a:r>
              <a:rPr lang="en-US" sz="2400" b="1" dirty="0" smtClean="0">
                <a:effectLst>
                  <a:outerShdw blurRad="38100" dist="38100" dir="2700000" algn="tl">
                    <a:srgbClr val="000000">
                      <a:alpha val="43137"/>
                    </a:srgbClr>
                  </a:outerShdw>
                </a:effectLst>
                <a:latin typeface="Cambria" pitchFamily="18" charset="0"/>
              </a:rPr>
              <a:t>III.</a:t>
            </a:r>
            <a:r>
              <a:rPr lang="en-US" sz="2400" b="1" i="1" dirty="0" smtClean="0">
                <a:effectLst>
                  <a:outerShdw blurRad="38100" dist="38100" dir="2700000" algn="tl">
                    <a:srgbClr val="000000">
                      <a:alpha val="43137"/>
                    </a:srgbClr>
                  </a:outerShdw>
                </a:effectLst>
                <a:latin typeface="Cambria" pitchFamily="18" charset="0"/>
              </a:rPr>
              <a:t>  Depending </a:t>
            </a:r>
            <a:r>
              <a:rPr lang="en-US" sz="2400" b="1" i="1" dirty="0" smtClean="0">
                <a:effectLst>
                  <a:outerShdw blurRad="38100" dist="38100" dir="2700000" algn="tl">
                    <a:srgbClr val="000000">
                      <a:alpha val="43137"/>
                    </a:srgbClr>
                  </a:outerShdw>
                </a:effectLst>
                <a:latin typeface="Cambria" pitchFamily="18" charset="0"/>
              </a:rPr>
              <a:t>on </a:t>
            </a:r>
            <a:r>
              <a:rPr lang="en-US" sz="2400" b="1" i="1" dirty="0">
                <a:effectLst>
                  <a:outerShdw blurRad="38100" dist="38100" dir="2700000" algn="tl">
                    <a:srgbClr val="000000">
                      <a:alpha val="43137"/>
                    </a:srgbClr>
                  </a:outerShdw>
                </a:effectLst>
                <a:latin typeface="Cambria" pitchFamily="18" charset="0"/>
              </a:rPr>
              <a:t>Christ.  </a:t>
            </a:r>
            <a:endParaRPr lang="en-US" sz="2400" b="1" i="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Anybody </a:t>
            </a:r>
            <a:r>
              <a:rPr lang="en-US" sz="2400" b="1" dirty="0" smtClean="0">
                <a:latin typeface="Cambria" pitchFamily="18" charset="0"/>
              </a:rPr>
              <a:t>who has spent any length of time in ministry knows it’s agonizing work</a:t>
            </a:r>
            <a:r>
              <a:rPr lang="en-US" sz="2400" b="1" dirty="0" smtClean="0">
                <a:latin typeface="Cambria" pitchFamily="18" charset="0"/>
              </a:rPr>
              <a:t>.  Paul </a:t>
            </a:r>
            <a:r>
              <a:rPr lang="en-US" sz="2400" b="1" dirty="0" smtClean="0">
                <a:latin typeface="Cambria" pitchFamily="18" charset="0"/>
              </a:rPr>
              <a:t>uses strong language to communicate this fact to those who may have no idea about the struggles involved in authentic ministry. </a:t>
            </a:r>
          </a:p>
          <a:p>
            <a:pPr indent="457200">
              <a:spcAft>
                <a:spcPts val="600"/>
              </a:spcAft>
            </a:pPr>
            <a:r>
              <a:rPr lang="en-US" sz="2400" b="1" dirty="0" smtClean="0">
                <a:latin typeface="Cambria" pitchFamily="18" charset="0"/>
              </a:rPr>
              <a:t>Two </a:t>
            </a:r>
            <a:r>
              <a:rPr lang="en-US" sz="2400" b="1" dirty="0" smtClean="0">
                <a:latin typeface="Cambria" pitchFamily="18" charset="0"/>
              </a:rPr>
              <a:t>verbs are used in </a:t>
            </a:r>
            <a:r>
              <a:rPr lang="en-US" sz="2400" b="1" dirty="0" smtClean="0">
                <a:effectLst>
                  <a:outerShdw blurRad="38100" dist="38100" dir="2700000" algn="tl">
                    <a:srgbClr val="000000">
                      <a:alpha val="43137"/>
                    </a:srgbClr>
                  </a:outerShdw>
                </a:effectLst>
                <a:latin typeface="Cambria" pitchFamily="18" charset="0"/>
              </a:rPr>
              <a:t>1:29</a:t>
            </a:r>
            <a:r>
              <a:rPr lang="en-US" sz="2400" b="1" dirty="0" smtClean="0">
                <a:latin typeface="Cambria" pitchFamily="18" charset="0"/>
              </a:rPr>
              <a:t>, to describe the work of </a:t>
            </a:r>
            <a:r>
              <a:rPr lang="en-US" sz="2400" b="1" dirty="0" smtClean="0">
                <a:latin typeface="Cambria" pitchFamily="18" charset="0"/>
              </a:rPr>
              <a:t>ministry:   </a:t>
            </a:r>
            <a:endParaRPr lang="en-US" sz="2400" b="1" dirty="0" smtClean="0">
              <a:latin typeface="Cambria" pitchFamily="18" charset="0"/>
            </a:endParaRPr>
          </a:p>
          <a:p>
            <a:pPr marL="274320" indent="274320">
              <a:spcAft>
                <a:spcPts val="600"/>
              </a:spcAft>
              <a:buFont typeface="Arial" panose="020B0604020202020204" pitchFamily="34" charset="0"/>
              <a:buChar char="•"/>
            </a:pPr>
            <a:r>
              <a:rPr lang="en-US" sz="2400" b="1" dirty="0" smtClean="0">
                <a:latin typeface="Cambria" pitchFamily="18" charset="0"/>
              </a:rPr>
              <a:t> Kopiao (cope-</a:t>
            </a:r>
            <a:r>
              <a:rPr lang="en-US" sz="2400" b="1" dirty="0" smtClean="0">
                <a:latin typeface="Cambria" pitchFamily="18" charset="0"/>
              </a:rPr>
              <a:t>ee</a:t>
            </a:r>
            <a:r>
              <a:rPr lang="en-US" sz="2400" b="1" dirty="0" smtClean="0">
                <a:latin typeface="Cambria" pitchFamily="18" charset="0"/>
              </a:rPr>
              <a:t>-ah-o) meaning </a:t>
            </a:r>
            <a:r>
              <a:rPr lang="en-US" sz="2400" b="1" i="1" dirty="0" smtClean="0">
                <a:effectLst>
                  <a:outerShdw blurRad="38100" dist="38100" dir="2700000" algn="tl">
                    <a:srgbClr val="000000">
                      <a:alpha val="43137"/>
                    </a:srgbClr>
                  </a:outerShdw>
                </a:effectLst>
                <a:latin typeface="Cambria" pitchFamily="18" charset="0"/>
              </a:rPr>
              <a:t>“to labor”</a:t>
            </a:r>
          </a:p>
          <a:p>
            <a:pPr marL="274320" indent="274320">
              <a:spcAft>
                <a:spcPts val="1200"/>
              </a:spcAft>
              <a:buFont typeface="Arial" panose="020B0604020202020204" pitchFamily="34" charset="0"/>
              <a:buChar char="•"/>
            </a:pPr>
            <a:r>
              <a:rPr lang="en-US" sz="2400" b="1" dirty="0" smtClean="0">
                <a:latin typeface="Cambria" pitchFamily="18" charset="0"/>
              </a:rPr>
              <a:t>Agonizomai (ag-o-</a:t>
            </a:r>
            <a:r>
              <a:rPr lang="en-US" sz="2400" b="1" dirty="0" smtClean="0">
                <a:latin typeface="Cambria" pitchFamily="18" charset="0"/>
              </a:rPr>
              <a:t>nid</a:t>
            </a:r>
            <a:r>
              <a:rPr lang="en-US" sz="2400" b="1" dirty="0" smtClean="0">
                <a:latin typeface="Cambria" pitchFamily="18" charset="0"/>
              </a:rPr>
              <a:t>-</a:t>
            </a:r>
            <a:r>
              <a:rPr lang="en-US" sz="2400" b="1" dirty="0" smtClean="0">
                <a:latin typeface="Cambria" pitchFamily="18" charset="0"/>
              </a:rPr>
              <a:t>zom</a:t>
            </a:r>
            <a:r>
              <a:rPr lang="en-US" sz="2400" b="1" dirty="0" smtClean="0">
                <a:latin typeface="Cambria" pitchFamily="18" charset="0"/>
              </a:rPr>
              <a:t>-my) meaning </a:t>
            </a:r>
            <a:r>
              <a:rPr lang="en-US" sz="2400" b="1" i="1" dirty="0" smtClean="0">
                <a:effectLst>
                  <a:outerShdw blurRad="38100" dist="38100" dir="2700000" algn="tl">
                    <a:srgbClr val="000000">
                      <a:alpha val="43137"/>
                    </a:srgbClr>
                  </a:outerShdw>
                </a:effectLst>
                <a:latin typeface="Cambria" pitchFamily="18" charset="0"/>
              </a:rPr>
              <a:t>“to strive” </a:t>
            </a:r>
            <a:r>
              <a:rPr lang="en-US" sz="2400" b="1" dirty="0" smtClean="0">
                <a:latin typeface="Cambria" pitchFamily="18" charset="0"/>
              </a:rPr>
              <a:t>      </a:t>
            </a:r>
          </a:p>
          <a:p>
            <a:pPr indent="457200">
              <a:spcAft>
                <a:spcPts val="1200"/>
              </a:spcAft>
            </a:pPr>
            <a:r>
              <a:rPr lang="en-US" sz="2400" b="1" dirty="0" smtClean="0">
                <a:latin typeface="Cambria" pitchFamily="18" charset="0"/>
              </a:rPr>
              <a:t>The </a:t>
            </a:r>
            <a:r>
              <a:rPr lang="en-US" sz="2400" b="1" dirty="0" smtClean="0">
                <a:latin typeface="Cambria" pitchFamily="18" charset="0"/>
              </a:rPr>
              <a:t>first term refer “</a:t>
            </a:r>
            <a:r>
              <a:rPr lang="en-US" sz="2400" b="1" i="1" dirty="0" smtClean="0">
                <a:latin typeface="Cambria" pitchFamily="18" charset="0"/>
              </a:rPr>
              <a:t>to exerting oneself physically, mentally, or spiritually</a:t>
            </a:r>
            <a:r>
              <a:rPr lang="en-US" sz="2400" b="1" dirty="0" smtClean="0">
                <a:latin typeface="Cambria" pitchFamily="18" charset="0"/>
              </a:rPr>
              <a:t>.”   </a:t>
            </a:r>
          </a:p>
          <a:p>
            <a:pPr indent="457200">
              <a:spcAft>
                <a:spcPts val="1200"/>
              </a:spcAft>
            </a:pPr>
            <a:r>
              <a:rPr lang="en-US" sz="2400" b="1" dirty="0" smtClean="0">
                <a:latin typeface="Cambria" pitchFamily="18" charset="0"/>
              </a:rPr>
              <a:t>The </a:t>
            </a:r>
            <a:r>
              <a:rPr lang="en-US" sz="2400" b="1" dirty="0" smtClean="0">
                <a:latin typeface="Cambria" pitchFamily="18" charset="0"/>
              </a:rPr>
              <a:t>second refers to “</a:t>
            </a:r>
            <a:r>
              <a:rPr lang="en-US" sz="2400" b="1" i="1" dirty="0" smtClean="0">
                <a:latin typeface="Cambria" pitchFamily="18" charset="0"/>
              </a:rPr>
              <a:t>fighting or struggling to accomplish a difficult task</a:t>
            </a:r>
            <a:r>
              <a:rPr lang="en-US" sz="2400" b="1" dirty="0" smtClean="0">
                <a:latin typeface="Cambria" pitchFamily="18" charset="0"/>
              </a:rPr>
              <a:t>.” </a:t>
            </a:r>
          </a:p>
        </p:txBody>
      </p:sp>
    </p:spTree>
    <p:extLst>
      <p:ext uri="{BB962C8B-B14F-4D97-AF65-F5344CB8AC3E}">
        <p14:creationId xmlns:p14="http://schemas.microsoft.com/office/powerpoint/2010/main" xmlns="" val="574223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1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wipe(left)">
                                      <p:cBhvr>
                                        <p:cTn id="26" dur="10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left)">
                                      <p:cBhvr>
                                        <p:cTn id="31" dur="10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wipe(left)">
                                      <p:cBhvr>
                                        <p:cTn id="36"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09550" y="11478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52062" cy="5509200"/>
          </a:xfrm>
          <a:prstGeom prst="rect">
            <a:avLst/>
          </a:prstGeom>
          <a:noFill/>
          <a:effectLst/>
        </p:spPr>
        <p:txBody>
          <a:bodyPr wrap="square" rtlCol="0">
            <a:spAutoFit/>
          </a:bodyPr>
          <a:lstStyle/>
          <a:p>
            <a:pPr marL="0" lvl="1" indent="457200">
              <a:spcAft>
                <a:spcPts val="1200"/>
              </a:spcAft>
            </a:pPr>
            <a:r>
              <a:rPr lang="en-US" sz="2400" b="1" dirty="0" smtClean="0">
                <a:latin typeface="Cambria" pitchFamily="18" charset="0"/>
              </a:rPr>
              <a:t>Paul </a:t>
            </a:r>
            <a:r>
              <a:rPr lang="en-US" sz="2400" b="1" dirty="0" smtClean="0">
                <a:latin typeface="Cambria" pitchFamily="18" charset="0"/>
              </a:rPr>
              <a:t>doesn’t leave the description at “</a:t>
            </a:r>
            <a:r>
              <a:rPr lang="en-US" sz="2400" b="1" i="1" dirty="0" smtClean="0">
                <a:latin typeface="Cambria" pitchFamily="18" charset="0"/>
              </a:rPr>
              <a:t>labor</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dirty="0" smtClean="0">
                <a:latin typeface="Cambria" pitchFamily="18" charset="0"/>
              </a:rPr>
              <a:t>strive</a:t>
            </a:r>
            <a:r>
              <a:rPr lang="en-US" sz="2400" b="1" dirty="0" smtClean="0">
                <a:latin typeface="Cambria" pitchFamily="18" charset="0"/>
              </a:rPr>
              <a:t>.” Had he done so, we’d have the impression that God assigns a nearly impossible task and then says</a:t>
            </a:r>
            <a:r>
              <a:rPr lang="en-US" sz="2400" b="1" dirty="0" smtClean="0">
                <a:latin typeface="Cambria" pitchFamily="18" charset="0"/>
              </a:rPr>
              <a:t>, “</a:t>
            </a:r>
            <a:r>
              <a:rPr lang="en-US" sz="2400" b="1" dirty="0" smtClean="0">
                <a:latin typeface="Cambria" pitchFamily="18" charset="0"/>
              </a:rPr>
              <a:t>It’s all your responsibility now.  Have at it!  See you when it’s done!” </a:t>
            </a:r>
          </a:p>
          <a:p>
            <a:pPr marL="0" lvl="1" indent="457200">
              <a:spcAft>
                <a:spcPts val="1200"/>
              </a:spcAft>
            </a:pPr>
            <a:r>
              <a:rPr lang="en-US" sz="2400" b="1" dirty="0" smtClean="0">
                <a:latin typeface="Cambria" pitchFamily="18" charset="0"/>
              </a:rPr>
              <a:t>Not </a:t>
            </a:r>
            <a:r>
              <a:rPr lang="en-US" sz="2400" b="1" dirty="0" smtClean="0">
                <a:latin typeface="Cambria" pitchFamily="18" charset="0"/>
              </a:rPr>
              <a:t>at all! </a:t>
            </a:r>
            <a:r>
              <a:rPr lang="en-US" sz="2400" b="1" dirty="0" smtClean="0">
                <a:latin typeface="Cambria" pitchFamily="18" charset="0"/>
              </a:rPr>
              <a:t> Rather </a:t>
            </a:r>
            <a:r>
              <a:rPr lang="en-US" sz="2400" b="1" dirty="0" smtClean="0">
                <a:latin typeface="Cambria" pitchFamily="18" charset="0"/>
              </a:rPr>
              <a:t>Paul says,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 labor, striving according to His power, which mightily works within me</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1:29 </a:t>
            </a:r>
            <a:r>
              <a:rPr lang="en-US" sz="2000" b="1" dirty="0" smtClean="0">
                <a:effectLst>
                  <a:outerShdw blurRad="38100" dist="38100" dir="2700000" algn="tl">
                    <a:srgbClr val="000000">
                      <a:alpha val="43137"/>
                    </a:srgbClr>
                  </a:outerShdw>
                </a:effectLst>
                <a:latin typeface="Cambria" pitchFamily="18" charset="0"/>
              </a:rPr>
              <a:t>NASB</a:t>
            </a:r>
            <a:r>
              <a:rPr lang="en-US" sz="2400" b="1" dirty="0" smtClean="0">
                <a:latin typeface="Cambria" pitchFamily="18" charset="0"/>
              </a:rPr>
              <a:t>).</a:t>
            </a:r>
          </a:p>
          <a:p>
            <a:pPr indent="457200">
              <a:spcAft>
                <a:spcPts val="1200"/>
              </a:spcAft>
            </a:pPr>
            <a:r>
              <a:rPr lang="en-US" sz="2400" b="1" dirty="0" smtClean="0">
                <a:latin typeface="Cambria" pitchFamily="18" charset="0"/>
              </a:rPr>
              <a:t>The </a:t>
            </a:r>
            <a:r>
              <a:rPr lang="en-US" sz="2400" b="1" dirty="0" smtClean="0">
                <a:latin typeface="Cambria" pitchFamily="18" charset="0"/>
              </a:rPr>
              <a:t>key to laboring effectively in the agonizing struggle of ministry is dependence on the power of Christ.</a:t>
            </a:r>
            <a:endParaRPr lang="en-US" sz="2400" b="1" i="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Christ </a:t>
            </a:r>
            <a:r>
              <a:rPr lang="en-US" sz="2400" b="1" dirty="0" smtClean="0">
                <a:latin typeface="Cambria" pitchFamily="18" charset="0"/>
              </a:rPr>
              <a:t>empowers His ministers to suffer, to proclaim the good news, and to endure hardship and labor until the end. </a:t>
            </a:r>
          </a:p>
          <a:p>
            <a:pPr indent="457200">
              <a:spcAft>
                <a:spcPts val="1200"/>
              </a:spcAft>
            </a:pPr>
            <a:r>
              <a:rPr lang="en-US" sz="2400" b="1" dirty="0" smtClean="0">
                <a:latin typeface="Cambria" pitchFamily="18" charset="0"/>
              </a:rPr>
              <a:t>A </a:t>
            </a:r>
            <a:r>
              <a:rPr lang="en-US" sz="2400" b="1" dirty="0" smtClean="0">
                <a:latin typeface="Cambria" pitchFamily="18" charset="0"/>
              </a:rPr>
              <a:t>ministry is healthy when those minister depend on Christ for the power to </a:t>
            </a:r>
            <a:r>
              <a:rPr lang="en-US" sz="2400" b="1" i="1" dirty="0" smtClean="0">
                <a:effectLst>
                  <a:outerShdw blurRad="38100" dist="38100" dir="2700000" algn="tl">
                    <a:srgbClr val="000000">
                      <a:alpha val="43137"/>
                    </a:srgbClr>
                  </a:outerShdw>
                </a:effectLst>
                <a:latin typeface="Cambria" pitchFamily="18" charset="0"/>
              </a:rPr>
              <a:t>labor</a:t>
            </a:r>
            <a:r>
              <a:rPr lang="en-US" sz="2400" b="1" dirty="0" smtClean="0">
                <a:latin typeface="Cambria" pitchFamily="18" charset="0"/>
              </a:rPr>
              <a:t> and to </a:t>
            </a:r>
            <a:r>
              <a:rPr lang="en-US" sz="2400" b="1" i="1" dirty="0" smtClean="0">
                <a:effectLst>
                  <a:outerShdw blurRad="38100" dist="38100" dir="2700000" algn="tl">
                    <a:srgbClr val="000000">
                      <a:alpha val="43137"/>
                    </a:srgbClr>
                  </a:outerShdw>
                </a:effectLst>
                <a:latin typeface="Cambria" pitchFamily="18" charset="0"/>
              </a:rPr>
              <a:t>strive</a:t>
            </a:r>
            <a:r>
              <a:rPr lang="en-US" sz="2400" b="1" dirty="0" smtClean="0">
                <a:latin typeface="Cambria" pitchFamily="18" charset="0"/>
              </a:rPr>
              <a:t> for the sake of the call. </a:t>
            </a:r>
          </a:p>
        </p:txBody>
      </p:sp>
    </p:spTree>
    <p:extLst>
      <p:ext uri="{BB962C8B-B14F-4D97-AF65-F5344CB8AC3E}">
        <p14:creationId xmlns:p14="http://schemas.microsoft.com/office/powerpoint/2010/main" xmlns="" val="40094866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A Precise Explanation of Ministry</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06500"/>
            <a:ext cx="8686800" cy="461664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don’t need a Damascus-road conversion or a personal Shore-of-Galilee summons to be called into ministry. </a:t>
            </a:r>
          </a:p>
          <a:p>
            <a:pPr indent="457200">
              <a:spcAft>
                <a:spcPts val="1200"/>
              </a:spcAft>
            </a:pPr>
            <a:r>
              <a:rPr lang="en-US" sz="2400" b="1" dirty="0" smtClean="0">
                <a:latin typeface="Cambria" pitchFamily="18" charset="0"/>
              </a:rPr>
              <a:t> Everyone of us who personally accepted Christ as Savior and seeks to serve Him as Lord has a calling to minister to others and we have been gifted by the Spirit. </a:t>
            </a:r>
            <a:endParaRPr lang="en-US" sz="2400" b="1" dirty="0" smtClean="0">
              <a:latin typeface="Cambria" pitchFamily="18" charset="0"/>
            </a:endParaRPr>
          </a:p>
          <a:p>
            <a:pPr indent="457200">
              <a:spcAft>
                <a:spcPts val="1200"/>
              </a:spcAft>
            </a:pPr>
            <a:r>
              <a:rPr lang="en-US" sz="2400" b="1" dirty="0" smtClean="0">
                <a:latin typeface="Cambria" pitchFamily="18" charset="0"/>
              </a:rPr>
              <a:t>It’s </a:t>
            </a:r>
            <a:r>
              <a:rPr lang="en-US" sz="2400" b="1" dirty="0" smtClean="0">
                <a:latin typeface="Cambria" pitchFamily="18" charset="0"/>
              </a:rPr>
              <a:t>not just the evangelists, pastors, and teachers who are called to ministry.  In fact, their God-given task 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 equipping of the saints for the work of ministry</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Eph. 4:12</a:t>
            </a:r>
            <a:r>
              <a:rPr lang="en-US" sz="2400" b="1" dirty="0" smtClean="0">
                <a:latin typeface="Cambria" pitchFamily="18" charset="0"/>
              </a:rPr>
              <a:t>).</a:t>
            </a:r>
          </a:p>
          <a:p>
            <a:pPr indent="457200">
              <a:spcAft>
                <a:spcPts val="1200"/>
              </a:spcAft>
            </a:pPr>
            <a:r>
              <a:rPr lang="en-US" sz="2400" b="1" dirty="0" smtClean="0">
                <a:latin typeface="Cambria" pitchFamily="18" charset="0"/>
              </a:rPr>
              <a:t>That </a:t>
            </a:r>
            <a:r>
              <a:rPr lang="en-US" sz="2400" b="1" dirty="0" smtClean="0">
                <a:latin typeface="Cambria" pitchFamily="18" charset="0"/>
              </a:rPr>
              <a:t>includes all who are in the body of Christ, which means if you claim the name of Christ, you share a common calling with all other believers</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To minister in the body</a:t>
            </a:r>
            <a:r>
              <a:rPr lang="en-US" sz="2400" b="1" i="1" dirty="0" smtClean="0">
                <a:latin typeface="Cambria" pitchFamily="18" charset="0"/>
              </a:rPr>
              <a:t>!</a:t>
            </a:r>
            <a:r>
              <a:rPr lang="en-US" sz="2400" b="1" dirty="0" smtClean="0">
                <a:latin typeface="Cambria" pitchFamily="18" charset="0"/>
              </a:rPr>
              <a:t>  </a:t>
            </a:r>
          </a:p>
        </p:txBody>
      </p:sp>
    </p:spTree>
    <p:extLst>
      <p:ext uri="{BB962C8B-B14F-4D97-AF65-F5344CB8AC3E}">
        <p14:creationId xmlns:p14="http://schemas.microsoft.com/office/powerpoint/2010/main" xmlns="" val="873135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219200"/>
            <a:ext cx="8579223"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Since we are all called to minister in the body. </a:t>
            </a:r>
          </a:p>
          <a:p>
            <a:pPr indent="457200">
              <a:spcAft>
                <a:spcPts val="1200"/>
              </a:spcAft>
            </a:pPr>
            <a:r>
              <a:rPr lang="en-US" sz="2400" b="1" dirty="0">
                <a:latin typeface="Cambria" pitchFamily="18" charset="0"/>
              </a:rPr>
              <a:t>Paul’s message here in Colossians </a:t>
            </a:r>
            <a:r>
              <a:rPr lang="en-US" sz="2400" b="1" dirty="0" smtClean="0">
                <a:latin typeface="Cambria" pitchFamily="18" charset="0"/>
              </a:rPr>
              <a:t>1:24-29 offers four important reminders about healthy authentic ministry that directly relates to all of us: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we’re appointed as servants, not </a:t>
            </a:r>
            <a:r>
              <a:rPr lang="en-US" sz="2400" b="1" i="1" dirty="0">
                <a:effectLst>
                  <a:outerShdw blurRad="38100" dist="38100" dir="2700000" algn="tl">
                    <a:srgbClr val="000000">
                      <a:alpha val="43137"/>
                    </a:srgbClr>
                  </a:outerShdw>
                </a:effectLst>
                <a:latin typeface="Cambria" pitchFamily="18" charset="0"/>
              </a:rPr>
              <a:t>hired </a:t>
            </a:r>
            <a:r>
              <a:rPr lang="en-US" sz="2400" b="1" i="1" dirty="0" smtClean="0">
                <a:effectLst>
                  <a:outerShdw blurRad="38100" dist="38100" dir="2700000" algn="tl">
                    <a:srgbClr val="000000">
                      <a:alpha val="43137"/>
                    </a:srgbClr>
                  </a:outerShdw>
                </a:effectLst>
                <a:latin typeface="Cambria" pitchFamily="18" charset="0"/>
              </a:rPr>
              <a:t>just to </a:t>
            </a:r>
            <a:r>
              <a:rPr lang="en-US" sz="2400" b="1" i="1" dirty="0">
                <a:effectLst>
                  <a:outerShdw blurRad="38100" dist="38100" dir="2700000" algn="tl">
                    <a:srgbClr val="000000">
                      <a:alpha val="43137"/>
                    </a:srgbClr>
                  </a:outerShdw>
                </a:effectLst>
                <a:latin typeface="Cambria" pitchFamily="18" charset="0"/>
              </a:rPr>
              <a:t>hold </a:t>
            </a:r>
            <a:r>
              <a:rPr lang="en-US" sz="2400" b="1" i="1" dirty="0" smtClean="0">
                <a:effectLst>
                  <a:outerShdw blurRad="38100" dist="38100" dir="2700000" algn="tl">
                    <a:srgbClr val="000000">
                      <a:alpha val="43137"/>
                    </a:srgbClr>
                  </a:outerShdw>
                </a:effectLst>
                <a:latin typeface="Cambria" pitchFamily="18" charset="0"/>
              </a:rPr>
              <a:t>a job</a:t>
            </a:r>
            <a:r>
              <a:rPr lang="en-US" sz="2400" b="1" i="1" dirty="0" smtClean="0">
                <a:latin typeface="Cambria" pitchFamily="18" charset="0"/>
              </a:rPr>
              <a:t>. </a:t>
            </a:r>
            <a:r>
              <a:rPr lang="en-US" sz="2400" b="1" i="1" dirty="0" smtClean="0">
                <a:latin typeface="Cambria" pitchFamily="18" charset="0"/>
              </a:rPr>
              <a:t> </a:t>
            </a:r>
            <a:r>
              <a:rPr lang="en-US" sz="2400" b="1" dirty="0" smtClean="0">
                <a:latin typeface="Cambria" pitchFamily="18" charset="0"/>
              </a:rPr>
              <a:t>Some </a:t>
            </a:r>
            <a:r>
              <a:rPr lang="en-US" sz="2400" b="1" dirty="0" smtClean="0">
                <a:latin typeface="Cambria" pitchFamily="18" charset="0"/>
              </a:rPr>
              <a:t>of us who have been trained, ordained, and called into full-time service get compensated for our labor              (</a:t>
            </a:r>
            <a:r>
              <a:rPr lang="en-US" sz="2400" b="1" dirty="0" smtClean="0">
                <a:effectLst>
                  <a:outerShdw blurRad="38100" dist="38100" dir="2700000" algn="tl">
                    <a:srgbClr val="000000">
                      <a:alpha val="43137"/>
                    </a:srgbClr>
                  </a:outerShdw>
                </a:effectLst>
                <a:latin typeface="Cambria" pitchFamily="18" charset="0"/>
              </a:rPr>
              <a:t>1Tim</a:t>
            </a:r>
            <a:r>
              <a:rPr lang="en-US" sz="2400" b="1" dirty="0" smtClean="0">
                <a:effectLst>
                  <a:outerShdw blurRad="38100" dist="38100" dir="2700000" algn="tl">
                    <a:srgbClr val="000000">
                      <a:alpha val="43137"/>
                    </a:srgbClr>
                  </a:outerShdw>
                </a:effectLst>
                <a:latin typeface="Cambria" pitchFamily="18" charset="0"/>
              </a:rPr>
              <a:t>. 5:17-18</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 </a:t>
            </a:r>
          </a:p>
          <a:p>
            <a:pPr indent="457200">
              <a:spcAft>
                <a:spcPts val="1200"/>
              </a:spcAft>
            </a:pPr>
            <a:r>
              <a:rPr lang="en-US" sz="2400" b="1" dirty="0" smtClean="0">
                <a:latin typeface="Cambria" pitchFamily="18" charset="0"/>
              </a:rPr>
              <a:t>But even then, those paid workers are to be servants of Christ and ministers in His body.  They are to take their cues from Him and follow His example of shepherding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1Pet</a:t>
            </a:r>
            <a:r>
              <a:rPr lang="en-US" sz="2400" b="1" dirty="0" smtClean="0">
                <a:effectLst>
                  <a:outerShdw blurRad="38100" dist="38100" dir="2700000" algn="tl">
                    <a:srgbClr val="000000">
                      <a:alpha val="43137"/>
                    </a:srgbClr>
                  </a:outerShdw>
                </a:effectLst>
                <a:latin typeface="Cambria" pitchFamily="18" charset="0"/>
              </a:rPr>
              <a:t>. 5:1-4</a:t>
            </a:r>
            <a:r>
              <a:rPr lang="en-US" sz="2400" b="1" dirty="0" smtClean="0">
                <a:latin typeface="Cambria" pitchFamily="18" charset="0"/>
              </a:rPr>
              <a:t>). </a:t>
            </a:r>
          </a:p>
        </p:txBody>
      </p:sp>
    </p:spTree>
    <p:extLst>
      <p:ext uri="{BB962C8B-B14F-4D97-AF65-F5344CB8AC3E}">
        <p14:creationId xmlns:p14="http://schemas.microsoft.com/office/powerpoint/2010/main" xmlns="" val="10847913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1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295400"/>
            <a:ext cx="8579223" cy="2462213"/>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we should be joyful in suffering, not resentful of it. </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It’s</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vital that a minister doesn’t try to circumvent the difficult road of hardship and the painful path of struggle. </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a:t>
            </a:r>
            <a:r>
              <a:rPr lang="en-US" sz="2400" b="1" i="1" dirty="0" smtClean="0">
                <a:latin typeface="Cambria" pitchFamily="18" charset="0"/>
              </a:rPr>
              <a:t> </a:t>
            </a:r>
            <a:endParaRPr lang="en-US" sz="2400" b="1" i="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As we endure our own trials and tribulations, we learn how to empathize with others who are going through the same kind of struggles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2Cor</a:t>
            </a:r>
            <a:r>
              <a:rPr lang="en-US" sz="2400" b="1" dirty="0" smtClean="0">
                <a:effectLst>
                  <a:outerShdw blurRad="38100" dist="38100" dir="2700000" algn="tl">
                    <a:srgbClr val="000000">
                      <a:alpha val="43137"/>
                    </a:srgbClr>
                  </a:outerShdw>
                </a:effectLst>
                <a:latin typeface="Cambria" pitchFamily="18" charset="0"/>
              </a:rPr>
              <a:t>. 1:3-7</a:t>
            </a:r>
            <a:r>
              <a:rPr lang="en-US" sz="2400" b="1" dirty="0" smtClean="0">
                <a:latin typeface="Cambria" pitchFamily="18" charset="0"/>
              </a:rPr>
              <a:t>). </a:t>
            </a:r>
          </a:p>
        </p:txBody>
      </p:sp>
    </p:spTree>
    <p:extLst>
      <p:ext uri="{BB962C8B-B14F-4D97-AF65-F5344CB8AC3E}">
        <p14:creationId xmlns:p14="http://schemas.microsoft.com/office/powerpoint/2010/main" xmlns="" val="491991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1" y="1219200"/>
            <a:ext cx="8458200" cy="3939540"/>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we should loudly proclaim the mystery of Christ, not keep it to ourselves</a:t>
            </a:r>
            <a:r>
              <a:rPr lang="en-US" sz="2400" b="1" dirty="0" smtClean="0">
                <a:latin typeface="Cambria" pitchFamily="18" charset="0"/>
              </a:rPr>
              <a:t>. </a:t>
            </a:r>
            <a:r>
              <a:rPr lang="en-US" sz="2400" b="1" dirty="0" smtClean="0">
                <a:latin typeface="Cambria" pitchFamily="18" charset="0"/>
              </a:rPr>
              <a:t> Everyone </a:t>
            </a:r>
            <a:r>
              <a:rPr lang="en-US" sz="2400" b="1" dirty="0" smtClean="0">
                <a:latin typeface="Cambria" pitchFamily="18" charset="0"/>
              </a:rPr>
              <a:t>needs to hear the good news of reconciliation, redemption and eternal salvation through Jesus Christ.  It shouldn’t be a burden, but a privilege to share that message.  </a:t>
            </a:r>
          </a:p>
          <a:p>
            <a:pPr indent="457200">
              <a:spcAft>
                <a:spcPts val="1200"/>
              </a:spcAft>
            </a:pPr>
            <a:r>
              <a:rPr lang="en-US" sz="2400" b="1" dirty="0" smtClean="0">
                <a:latin typeface="Cambria" pitchFamily="18" charset="0"/>
              </a:rPr>
              <a:t>Since the gospel has come to Jews, Gentiles, slave, </a:t>
            </a:r>
            <a:r>
              <a:rPr lang="en-US" sz="2400" b="1" dirty="0" smtClean="0">
                <a:latin typeface="Cambria" pitchFamily="18" charset="0"/>
              </a:rPr>
              <a:t>              free</a:t>
            </a:r>
            <a:r>
              <a:rPr lang="en-US" sz="2400" b="1" dirty="0" smtClean="0">
                <a:latin typeface="Cambria" pitchFamily="18" charset="0"/>
              </a:rPr>
              <a:t>, men and women, there is no place in ministry to discriminate along racial, ethnic, socioeconomic or </a:t>
            </a:r>
            <a:r>
              <a:rPr lang="en-US" sz="2400" b="1" dirty="0" smtClean="0">
                <a:latin typeface="Cambria" pitchFamily="18" charset="0"/>
              </a:rPr>
              <a:t>        religious </a:t>
            </a:r>
            <a:r>
              <a:rPr lang="en-US" sz="2400" b="1" dirty="0" smtClean="0">
                <a:latin typeface="Cambria" pitchFamily="18" charset="0"/>
              </a:rPr>
              <a:t>lines.  It is our joy to share the good news with </a:t>
            </a:r>
            <a:r>
              <a:rPr lang="en-US" sz="2400" b="1" dirty="0" smtClean="0">
                <a:latin typeface="Cambria" pitchFamily="18" charset="0"/>
              </a:rPr>
              <a:t>all     (</a:t>
            </a:r>
            <a:r>
              <a:rPr lang="en-US" sz="2400" b="1" dirty="0" smtClean="0">
                <a:effectLst>
                  <a:outerShdw blurRad="38100" dist="38100" dir="2700000" algn="tl">
                    <a:srgbClr val="000000">
                      <a:alpha val="43137"/>
                    </a:srgbClr>
                  </a:outerShdw>
                </a:effectLst>
                <a:latin typeface="Cambria" pitchFamily="18" charset="0"/>
              </a:rPr>
              <a:t>James </a:t>
            </a:r>
            <a:r>
              <a:rPr lang="en-US" sz="2400" b="1" dirty="0" smtClean="0">
                <a:effectLst>
                  <a:outerShdw blurRad="38100" dist="38100" dir="2700000" algn="tl">
                    <a:srgbClr val="000000">
                      <a:alpha val="43137"/>
                    </a:srgbClr>
                  </a:outerShdw>
                </a:effectLst>
                <a:latin typeface="Cambria" pitchFamily="18" charset="0"/>
              </a:rPr>
              <a:t>2:1-9</a:t>
            </a:r>
            <a:r>
              <a:rPr lang="en-US" sz="2400" b="1" dirty="0" smtClean="0">
                <a:latin typeface="Cambria" pitchFamily="18" charset="0"/>
              </a:rPr>
              <a:t>).</a:t>
            </a:r>
          </a:p>
        </p:txBody>
      </p:sp>
    </p:spTree>
    <p:extLst>
      <p:ext uri="{BB962C8B-B14F-4D97-AF65-F5344CB8AC3E}">
        <p14:creationId xmlns:p14="http://schemas.microsoft.com/office/powerpoint/2010/main" xmlns="" val="491991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579223" cy="535531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FOURTH</a:t>
            </a:r>
            <a:r>
              <a:rPr lang="en-US" sz="2350" b="1" dirty="0" smtClean="0">
                <a:latin typeface="Cambria" pitchFamily="18" charset="0"/>
              </a:rPr>
              <a:t> </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we should give ministry our all, not slack off or hold back. </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When </a:t>
            </a:r>
            <a:r>
              <a:rPr lang="en-US" sz="2400" b="1" dirty="0" smtClean="0">
                <a:latin typeface="Cambria" pitchFamily="18" charset="0"/>
              </a:rPr>
              <a:t>we reach the end of our lives – whenever that will be – we’ll never regret the time we spent serving others for the sake of Christ.  </a:t>
            </a:r>
            <a:endParaRPr lang="en-US" sz="2400" b="1" i="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We’ll never wish we had spent more time at work, or playing sports, or shopping rather than teaching our children the fear to the Lord. </a:t>
            </a:r>
          </a:p>
          <a:p>
            <a:pPr indent="457200">
              <a:spcAft>
                <a:spcPts val="1200"/>
              </a:spcAft>
            </a:pPr>
            <a:r>
              <a:rPr lang="en-US" sz="2400" b="1" dirty="0" smtClean="0">
                <a:latin typeface="Cambria" pitchFamily="18" charset="0"/>
              </a:rPr>
              <a:t>We won’t shed tears over missed naps when we spend Sunday afternoons meeting the needs of brothers and sisters in Christ. </a:t>
            </a:r>
          </a:p>
          <a:p>
            <a:pPr indent="457200">
              <a:spcAft>
                <a:spcPts val="1200"/>
              </a:spcAft>
            </a:pPr>
            <a:r>
              <a:rPr lang="en-US" sz="2400" b="1" dirty="0" smtClean="0">
                <a:latin typeface="Cambria" pitchFamily="18" charset="0"/>
              </a:rPr>
              <a:t>We won’t regret spending our money in ministry, or on evangelism, or missions rather than indulging our passions for entertainment and </a:t>
            </a:r>
            <a:r>
              <a:rPr lang="en-US" sz="2400" b="1" dirty="0" smtClean="0">
                <a:latin typeface="Cambria" pitchFamily="18" charset="0"/>
              </a:rPr>
              <a:t>pleasure (</a:t>
            </a:r>
            <a:r>
              <a:rPr lang="en-US" sz="2400" b="1" dirty="0" smtClean="0">
                <a:effectLst>
                  <a:outerShdw blurRad="38100" dist="38100" dir="2700000" algn="tl">
                    <a:srgbClr val="000000">
                      <a:alpha val="43137"/>
                    </a:srgbClr>
                  </a:outerShdw>
                </a:effectLst>
                <a:latin typeface="Cambria" pitchFamily="18" charset="0"/>
              </a:rPr>
              <a:t>1Cor</a:t>
            </a:r>
            <a:r>
              <a:rPr lang="en-US" sz="2400" b="1" dirty="0">
                <a:effectLst>
                  <a:outerShdw blurRad="38100" dist="38100" dir="2700000" algn="tl">
                    <a:srgbClr val="000000">
                      <a:alpha val="43137"/>
                    </a:srgbClr>
                  </a:outerShdw>
                </a:effectLst>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3:5-15</a:t>
            </a:r>
            <a:r>
              <a:rPr lang="en-US" sz="2400" b="1" dirty="0" smtClean="0">
                <a:latin typeface="Cambria" pitchFamily="18" charset="0"/>
              </a:rPr>
              <a:t>). </a:t>
            </a:r>
          </a:p>
        </p:txBody>
      </p:sp>
    </p:spTree>
    <p:extLst>
      <p:ext uri="{BB962C8B-B14F-4D97-AF65-F5344CB8AC3E}">
        <p14:creationId xmlns:p14="http://schemas.microsoft.com/office/powerpoint/2010/main" xmlns="" val="2790874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08 Feb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Colossians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KJV and in one other versions of the Bible, i.e., NKJV,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2:01 – 2:10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“Counsel from a Concerned Apostle”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Chapter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these </a:t>
            </a:r>
            <a:r>
              <a:rPr lang="en-US" sz="2400" b="1" dirty="0" smtClean="0">
                <a:latin typeface="Cambria" pitchFamily="18" charset="0"/>
              </a:rPr>
              <a:t>verses (</a:t>
            </a:r>
            <a:r>
              <a:rPr lang="en-US" sz="2400" b="1" dirty="0" smtClean="0">
                <a:effectLst>
                  <a:outerShdw blurRad="38100" dist="38100" dir="2700000" algn="tl">
                    <a:srgbClr val="000000">
                      <a:alpha val="43137"/>
                    </a:srgbClr>
                  </a:outerShdw>
                </a:effectLst>
                <a:latin typeface="Cambria" pitchFamily="18" charset="0"/>
              </a:rPr>
              <a:t>15-20</a:t>
            </a:r>
            <a:r>
              <a:rPr lang="en-US" sz="2400" b="1" dirty="0" smtClean="0">
                <a:latin typeface="Cambria" pitchFamily="18" charset="0"/>
              </a:rPr>
              <a:t>), </a:t>
            </a:r>
            <a:r>
              <a:rPr lang="en-US" sz="2400" b="1" dirty="0" smtClean="0">
                <a:latin typeface="Cambria" pitchFamily="18" charset="0"/>
              </a:rPr>
              <a:t>Paul reminds us that Christ alone is preeminent over everything.  </a:t>
            </a:r>
            <a:r>
              <a:rPr lang="en-US" sz="2400" b="1" dirty="0" smtClean="0">
                <a:latin typeface="Cambria" pitchFamily="18" charset="0"/>
              </a:rPr>
              <a:t>Paul also reminds us that </a:t>
            </a:r>
            <a:r>
              <a:rPr lang="en-US" sz="2400" b="1" dirty="0" smtClean="0">
                <a:latin typeface="Cambria" pitchFamily="18" charset="0"/>
              </a:rPr>
              <a:t>Christ is fully </a:t>
            </a:r>
            <a:r>
              <a:rPr lang="en-US" sz="2400" b="1" dirty="0" smtClean="0">
                <a:latin typeface="Cambria" pitchFamily="18" charset="0"/>
              </a:rPr>
              <a:t>human </a:t>
            </a:r>
            <a:r>
              <a:rPr lang="en-US" sz="2400" b="1" dirty="0" smtClean="0">
                <a:latin typeface="Cambria" pitchFamily="18" charset="0"/>
              </a:rPr>
              <a:t>and fully divine, and that He is the Source of and Ruler over all creation, and the One who reconciles both heaven </a:t>
            </a:r>
            <a:r>
              <a:rPr lang="en-US" sz="2400" b="1" dirty="0">
                <a:latin typeface="Cambria" pitchFamily="18" charset="0"/>
              </a:rPr>
              <a:t>and </a:t>
            </a:r>
            <a:r>
              <a:rPr lang="en-US" sz="2400" b="1" dirty="0" smtClean="0">
                <a:latin typeface="Cambria" pitchFamily="18" charset="0"/>
              </a:rPr>
              <a:t>earth. </a:t>
            </a:r>
          </a:p>
          <a:p>
            <a:pPr indent="457200">
              <a:spcAft>
                <a:spcPts val="1200"/>
              </a:spcAft>
            </a:pPr>
            <a:r>
              <a:rPr lang="en-US" sz="2400" b="1" dirty="0" smtClean="0">
                <a:latin typeface="Cambria" pitchFamily="18" charset="0"/>
              </a:rPr>
              <a:t>Lastly, in </a:t>
            </a:r>
            <a:r>
              <a:rPr lang="en-US" sz="2400" b="1" dirty="0" smtClean="0">
                <a:effectLst>
                  <a:outerShdw blurRad="38100" dist="38100" dir="2700000" algn="tl">
                    <a:srgbClr val="000000">
                      <a:alpha val="43137"/>
                    </a:srgbClr>
                  </a:outerShdw>
                </a:effectLst>
                <a:latin typeface="Cambria" pitchFamily="18" charset="0"/>
              </a:rPr>
              <a:t>verses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21-29</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Paul uses this magnificent Christ hymn to encourage and challenge the Colossians to continue in their faith in Jesus as Lord, explaining that authentic ministry derives from their faith and from the hope they received from the proclamation of the gospel.</a:t>
            </a:r>
          </a:p>
        </p:txBody>
      </p:sp>
    </p:spTree>
    <p:extLst>
      <p:ext uri="{BB962C8B-B14F-4D97-AF65-F5344CB8AC3E}">
        <p14:creationId xmlns:p14="http://schemas.microsoft.com/office/powerpoint/2010/main" xmlns="" val="1562754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nowing Christ through Knowing Others (Colossians 2:2-3) ~ A Devotion for  September 24, 2014 - Soli Deo Glor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rot="21367552">
            <a:off x="678516" y="3015367"/>
            <a:ext cx="5814865" cy="415498"/>
          </a:xfrm>
          <a:prstGeom prst="rect">
            <a:avLst/>
          </a:prstGeom>
        </p:spPr>
        <p:txBody>
          <a:bodyPr wrap="square">
            <a:spAutoFit/>
          </a:bodyPr>
          <a:lstStyle/>
          <a:p>
            <a:pPr algn="ctr"/>
            <a:r>
              <a:rPr lang="en-US" sz="21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Precise Explanation of Ministry (1:24-29)</a:t>
            </a:r>
            <a:endParaRPr lang="en-US" sz="21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97532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592671" cy="5262979"/>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A Precise Explanation of Ministry!</a:t>
            </a:r>
          </a:p>
          <a:p>
            <a:pPr indent="457200">
              <a:spcAft>
                <a:spcPts val="1200"/>
              </a:spcAft>
            </a:pPr>
            <a:r>
              <a:rPr lang="en-US" sz="2350" b="1" dirty="0" smtClean="0">
                <a:latin typeface="Cambria" pitchFamily="18" charset="0"/>
              </a:rPr>
              <a:t>If used occasionally, a knife remains sharp and continues to cut with precision. </a:t>
            </a:r>
            <a:r>
              <a:rPr lang="en-US" sz="2350" b="1" dirty="0" smtClean="0">
                <a:latin typeface="Cambria" pitchFamily="18" charset="0"/>
              </a:rPr>
              <a:t> However</a:t>
            </a:r>
            <a:r>
              <a:rPr lang="en-US" sz="2350" b="1" dirty="0" smtClean="0">
                <a:latin typeface="Cambria" pitchFamily="18" charset="0"/>
              </a:rPr>
              <a:t>, when we use a knife regularly, it begins to lose its edge. </a:t>
            </a:r>
            <a:r>
              <a:rPr lang="en-US" sz="2350" b="1" dirty="0" smtClean="0">
                <a:latin typeface="Cambria" pitchFamily="18" charset="0"/>
              </a:rPr>
              <a:t> </a:t>
            </a:r>
            <a:r>
              <a:rPr lang="en-US" sz="2350" b="1" i="1" dirty="0" smtClean="0">
                <a:latin typeface="Cambria" pitchFamily="18" charset="0"/>
              </a:rPr>
              <a:t>Words</a:t>
            </a:r>
            <a:r>
              <a:rPr lang="en-US" sz="2350" b="1" dirty="0" smtClean="0">
                <a:latin typeface="Cambria" pitchFamily="18" charset="0"/>
              </a:rPr>
              <a:t> </a:t>
            </a:r>
            <a:r>
              <a:rPr lang="en-US" sz="2350" b="1" dirty="0" smtClean="0">
                <a:latin typeface="Cambria" pitchFamily="18" charset="0"/>
              </a:rPr>
              <a:t>are like that.  </a:t>
            </a:r>
          </a:p>
          <a:p>
            <a:pPr indent="457200">
              <a:spcAft>
                <a:spcPts val="1200"/>
              </a:spcAft>
            </a:pPr>
            <a:r>
              <a:rPr lang="en-US" sz="2350" b="1" dirty="0" smtClean="0">
                <a:latin typeface="Cambria" pitchFamily="18" charset="0"/>
              </a:rPr>
              <a:t>Certain words are used so frequently that they begin to lose their edge.  Their real meanings become blunted by cliches, dulled by familiarity, and rendered ineffective by diminished precision.  </a:t>
            </a:r>
            <a:r>
              <a:rPr lang="en-US" sz="2350" b="1" dirty="0" smtClean="0">
                <a:latin typeface="Cambria" pitchFamily="18" charset="0"/>
                <a:ea typeface="Cambria" panose="02040503050406030204" pitchFamily="18" charset="0"/>
              </a:rPr>
              <a:t> </a:t>
            </a:r>
          </a:p>
          <a:p>
            <a:pPr indent="457200">
              <a:spcAft>
                <a:spcPts val="1200"/>
              </a:spcAft>
            </a:pPr>
            <a:r>
              <a:rPr lang="en-US" sz="2350" b="1" dirty="0" smtClean="0">
                <a:latin typeface="Cambria" pitchFamily="18" charset="0"/>
                <a:ea typeface="Cambria" panose="02040503050406030204" pitchFamily="18" charset="0"/>
              </a:rPr>
              <a:t>This is especially true of the word </a:t>
            </a:r>
            <a:r>
              <a:rPr lang="en-US" sz="2350" b="1" i="1" dirty="0" smtClean="0">
                <a:effectLst>
                  <a:outerShdw blurRad="38100" dist="38100" dir="2700000" algn="tl">
                    <a:srgbClr val="000000">
                      <a:alpha val="43137"/>
                    </a:srgbClr>
                  </a:outerShdw>
                </a:effectLst>
                <a:latin typeface="Cambria" pitchFamily="18" charset="0"/>
                <a:ea typeface="Cambria" panose="02040503050406030204" pitchFamily="18" charset="0"/>
              </a:rPr>
              <a:t>“ministry,”</a:t>
            </a:r>
            <a:r>
              <a:rPr lang="en-US" sz="2350" b="1" dirty="0" smtClean="0">
                <a:latin typeface="Cambria" pitchFamily="18" charset="0"/>
                <a:ea typeface="Cambria" panose="02040503050406030204" pitchFamily="18" charset="0"/>
              </a:rPr>
              <a:t> </a:t>
            </a:r>
            <a:r>
              <a:rPr lang="en-US" sz="2350" b="1" dirty="0" smtClean="0">
                <a:latin typeface="Cambria" pitchFamily="18" charset="0"/>
                <a:ea typeface="Cambria" panose="02040503050406030204" pitchFamily="18" charset="0"/>
              </a:rPr>
              <a:t>a word that is tossed around in church and other Christian contexts.  Because of it over use, the term now conveys a wide variety of meanings, many of which have little if anything to do with actual ministry.</a:t>
            </a:r>
          </a:p>
        </p:txBody>
      </p:sp>
    </p:spTree>
    <p:extLst>
      <p:ext uri="{BB962C8B-B14F-4D97-AF65-F5344CB8AC3E}">
        <p14:creationId xmlns:p14="http://schemas.microsoft.com/office/powerpoint/2010/main" xmlns="" val="1319806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868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same could be said of those who serve as </a:t>
            </a:r>
            <a:r>
              <a:rPr lang="en-US" sz="2400" b="1" dirty="0" smtClean="0">
                <a:effectLst>
                  <a:outerShdw blurRad="38100" dist="38100" dir="2700000" algn="tl">
                    <a:srgbClr val="000000">
                      <a:alpha val="43137"/>
                    </a:srgbClr>
                  </a:outerShdw>
                </a:effectLst>
                <a:latin typeface="Cambria" pitchFamily="18" charset="0"/>
              </a:rPr>
              <a:t>“ministers.”</a:t>
            </a:r>
          </a:p>
          <a:p>
            <a:pPr indent="457200">
              <a:spcAft>
                <a:spcPts val="1200"/>
              </a:spcAft>
            </a:pPr>
            <a:r>
              <a:rPr lang="en-US" sz="2350" b="1" dirty="0" smtClean="0">
                <a:latin typeface="Cambria" pitchFamily="18" charset="0"/>
              </a:rPr>
              <a:t>What exactly does it mean to be a </a:t>
            </a:r>
            <a:r>
              <a:rPr lang="en-US" sz="2350" b="1" dirty="0" smtClean="0">
                <a:effectLst>
                  <a:outerShdw blurRad="38100" dist="38100" dir="2700000" algn="tl">
                    <a:srgbClr val="000000">
                      <a:alpha val="43137"/>
                    </a:srgbClr>
                  </a:outerShdw>
                </a:effectLst>
                <a:latin typeface="Cambria" pitchFamily="18" charset="0"/>
              </a:rPr>
              <a:t>“</a:t>
            </a:r>
            <a:r>
              <a:rPr lang="en-US" sz="2350" b="1" dirty="0" smtClean="0">
                <a:effectLst>
                  <a:outerShdw blurRad="38100" dist="38100" dir="2700000" algn="tl">
                    <a:srgbClr val="000000">
                      <a:alpha val="43137"/>
                    </a:srgbClr>
                  </a:outerShdw>
                </a:effectLst>
                <a:latin typeface="Cambria" pitchFamily="18" charset="0"/>
              </a:rPr>
              <a:t>minister?”</a:t>
            </a:r>
            <a:r>
              <a:rPr lang="en-US" sz="2350" b="1" dirty="0" smtClean="0">
                <a:latin typeface="Cambria" pitchFamily="18" charset="0"/>
              </a:rPr>
              <a:t>  </a:t>
            </a:r>
            <a:r>
              <a:rPr lang="en-US" sz="2350" b="1" dirty="0" smtClean="0">
                <a:latin typeface="Cambria" pitchFamily="18" charset="0"/>
              </a:rPr>
              <a:t>And what is involved in having a </a:t>
            </a:r>
            <a:r>
              <a:rPr lang="en-US" sz="2350" b="1" i="1" dirty="0" smtClean="0">
                <a:effectLst>
                  <a:outerShdw blurRad="38100" dist="38100" dir="2700000" algn="tl">
                    <a:srgbClr val="000000">
                      <a:alpha val="43137"/>
                    </a:srgbClr>
                  </a:outerShdw>
                </a:effectLst>
                <a:latin typeface="Cambria" pitchFamily="18" charset="0"/>
              </a:rPr>
              <a:t>“ministry”</a:t>
            </a:r>
            <a:r>
              <a:rPr lang="en-US" sz="2350" b="1" dirty="0" smtClean="0">
                <a:latin typeface="Cambria" pitchFamily="18" charset="0"/>
              </a:rPr>
              <a:t> in the lives of others?</a:t>
            </a:r>
          </a:p>
          <a:p>
            <a:pPr indent="457200">
              <a:spcAft>
                <a:spcPts val="1200"/>
              </a:spcAft>
            </a:pPr>
            <a:r>
              <a:rPr lang="en-US" sz="2350" b="1" dirty="0" smtClean="0">
                <a:latin typeface="Cambria" pitchFamily="18" charset="0"/>
              </a:rPr>
              <a:t>It’s interesting to note that when we think about  </a:t>
            </a:r>
            <a:r>
              <a:rPr lang="en-US" sz="2350" b="1" dirty="0" smtClean="0">
                <a:effectLst>
                  <a:outerShdw blurRad="38100" dist="38100" dir="2700000" algn="tl">
                    <a:srgbClr val="000000">
                      <a:alpha val="43137"/>
                    </a:srgbClr>
                  </a:outerShdw>
                </a:effectLst>
                <a:latin typeface="Cambria" pitchFamily="18" charset="0"/>
              </a:rPr>
              <a:t>“</a:t>
            </a:r>
            <a:r>
              <a:rPr lang="en-US" sz="2350" b="1" i="1" dirty="0" smtClean="0">
                <a:effectLst>
                  <a:outerShdw blurRad="38100" dist="38100" dir="2700000" algn="tl">
                    <a:srgbClr val="000000">
                      <a:alpha val="43137"/>
                    </a:srgbClr>
                  </a:outerShdw>
                </a:effectLst>
                <a:latin typeface="Cambria" pitchFamily="18" charset="0"/>
              </a:rPr>
              <a:t>ministry</a:t>
            </a:r>
            <a:r>
              <a:rPr lang="en-US" sz="2350" b="1" dirty="0" smtClean="0">
                <a:effectLst>
                  <a:outerShdw blurRad="38100" dist="38100" dir="2700000" algn="tl">
                    <a:srgbClr val="000000">
                      <a:alpha val="43137"/>
                    </a:srgbClr>
                  </a:outerShdw>
                </a:effectLst>
                <a:latin typeface="Cambria" pitchFamily="18" charset="0"/>
              </a:rPr>
              <a:t>”</a:t>
            </a:r>
            <a:r>
              <a:rPr lang="en-US" sz="2350" b="1" dirty="0" smtClean="0">
                <a:latin typeface="Cambria" pitchFamily="18" charset="0"/>
              </a:rPr>
              <a:t> we’re often better at pointing out what it’s not supposed to be than explaining what it should be.  </a:t>
            </a:r>
            <a:endParaRPr lang="en-US" sz="2350" b="1" dirty="0" smtClean="0">
              <a:latin typeface="Cambria" pitchFamily="18" charset="0"/>
              <a:ea typeface="Cambria" panose="02040503050406030204" pitchFamily="18" charset="0"/>
            </a:endParaRPr>
          </a:p>
          <a:p>
            <a:pPr indent="457200">
              <a:spcAft>
                <a:spcPts val="1200"/>
              </a:spcAft>
            </a:pPr>
            <a:r>
              <a:rPr lang="en-US" sz="2350" b="1" dirty="0" smtClean="0">
                <a:latin typeface="Cambria" pitchFamily="18" charset="0"/>
                <a:ea typeface="Cambria" panose="02040503050406030204" pitchFamily="18" charset="0"/>
              </a:rPr>
              <a:t>For example, we know it’s not supposed to be a commercial enterprise selling goods and services,  nor an entertainment industry selling tickets hoping for great reviews and boosted rating; nor an educational institution charging tuition and offering degrees.  </a:t>
            </a:r>
            <a:endParaRPr lang="en-US" sz="2350" b="1" dirty="0">
              <a:latin typeface="Cambria" pitchFamily="18" charset="0"/>
              <a:ea typeface="Cambria" panose="02040503050406030204" pitchFamily="18" charset="0"/>
            </a:endParaRPr>
          </a:p>
          <a:p>
            <a:pPr indent="457200">
              <a:spcAft>
                <a:spcPts val="1200"/>
              </a:spcAft>
            </a:pPr>
            <a:r>
              <a:rPr lang="en-US" sz="2350" b="1" dirty="0" smtClean="0">
                <a:latin typeface="Cambria" pitchFamily="18" charset="0"/>
                <a:ea typeface="Cambria" panose="02040503050406030204" pitchFamily="18" charset="0"/>
              </a:rPr>
              <a:t>A ministry is not supposed to be a country club, a manufacturing plant, or a war room.  We know that much.</a:t>
            </a:r>
          </a:p>
        </p:txBody>
      </p:sp>
    </p:spTree>
    <p:extLst>
      <p:ext uri="{BB962C8B-B14F-4D97-AF65-F5344CB8AC3E}">
        <p14:creationId xmlns:p14="http://schemas.microsoft.com/office/powerpoint/2010/main" xmlns="" val="28059174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1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wipe(left)">
                                      <p:cBhvr>
                                        <p:cTn id="26"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86800" cy="4693593"/>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how do we define an authentic, healthy ministry? </a:t>
            </a:r>
          </a:p>
          <a:p>
            <a:pPr indent="457200">
              <a:spcAft>
                <a:spcPts val="1200"/>
              </a:spcAft>
            </a:pPr>
            <a:r>
              <a:rPr lang="en-US" sz="2350" b="1" dirty="0" smtClean="0">
                <a:latin typeface="Cambria" pitchFamily="18" charset="0"/>
              </a:rPr>
              <a:t>Paul understood his role as a </a:t>
            </a:r>
            <a:r>
              <a:rPr lang="en-US" sz="2350" b="1" i="1" dirty="0" smtClean="0">
                <a:effectLst>
                  <a:outerShdw blurRad="38100" dist="38100" dir="2700000" algn="tl">
                    <a:srgbClr val="000000">
                      <a:alpha val="43137"/>
                    </a:srgbClr>
                  </a:outerShdw>
                </a:effectLst>
                <a:latin typeface="Cambria" pitchFamily="18" charset="0"/>
              </a:rPr>
              <a:t>“minister”</a:t>
            </a:r>
            <a:r>
              <a:rPr lang="en-US" sz="2350" b="1" dirty="0" smtClean="0">
                <a:latin typeface="Cambria" pitchFamily="18" charset="0"/>
              </a:rPr>
              <a:t> meant he was God’s servant. </a:t>
            </a:r>
            <a:r>
              <a:rPr lang="en-US" sz="2350" b="1" dirty="0" smtClean="0">
                <a:latin typeface="Cambria" pitchFamily="18" charset="0"/>
              </a:rPr>
              <a:t> He </a:t>
            </a:r>
            <a:r>
              <a:rPr lang="en-US" sz="2350" b="1" dirty="0" smtClean="0">
                <a:latin typeface="Cambria" pitchFamily="18" charset="0"/>
              </a:rPr>
              <a:t>was first and foremost under the authority of the </a:t>
            </a:r>
            <a:r>
              <a:rPr lang="en-US" sz="2350" b="1" dirty="0" smtClean="0">
                <a:latin typeface="Cambria" pitchFamily="18" charset="0"/>
              </a:rPr>
              <a:t>Lord </a:t>
            </a:r>
            <a:r>
              <a:rPr lang="en-US" sz="2350" b="1" dirty="0" smtClean="0">
                <a:latin typeface="Cambria" pitchFamily="18" charset="0"/>
              </a:rPr>
              <a:t>to whom he had to give an account.  </a:t>
            </a:r>
          </a:p>
          <a:p>
            <a:pPr indent="457200">
              <a:spcAft>
                <a:spcPts val="1200"/>
              </a:spcAft>
            </a:pPr>
            <a:r>
              <a:rPr lang="en-US" sz="2350" b="1" dirty="0" smtClean="0">
                <a:latin typeface="Cambria" pitchFamily="18" charset="0"/>
              </a:rPr>
              <a:t>Though he was to serve on behalf of the flock, it was not to the flock that he was to be subject, but to the Lord Jesus Christ (1 Pet. 5:1-4). </a:t>
            </a:r>
            <a:r>
              <a:rPr lang="en-US" sz="2350" b="1" dirty="0" smtClean="0">
                <a:latin typeface="Cambria" pitchFamily="18" charset="0"/>
              </a:rPr>
              <a:t> And </a:t>
            </a:r>
            <a:r>
              <a:rPr lang="en-US" sz="2350" b="1" dirty="0" smtClean="0">
                <a:latin typeface="Cambria" pitchFamily="18" charset="0"/>
              </a:rPr>
              <a:t>as a minister of </a:t>
            </a:r>
            <a:r>
              <a:rPr lang="en-US" sz="2350" b="1" dirty="0" smtClean="0">
                <a:latin typeface="Cambria" pitchFamily="18" charset="0"/>
              </a:rPr>
              <a:t>God, </a:t>
            </a:r>
            <a:r>
              <a:rPr lang="en-US" sz="2350" b="1" dirty="0" smtClean="0">
                <a:latin typeface="Cambria" pitchFamily="18" charset="0"/>
              </a:rPr>
              <a:t>he was sworn to a single task: </a:t>
            </a:r>
            <a:r>
              <a:rPr lang="en-US" sz="2350" b="1" dirty="0" smtClean="0">
                <a:latin typeface="Cambria" pitchFamily="18" charset="0"/>
              </a:rPr>
              <a:t> to </a:t>
            </a:r>
            <a:r>
              <a:rPr lang="en-US" sz="2350" b="1" dirty="0" smtClean="0">
                <a:latin typeface="Cambria" pitchFamily="18" charset="0"/>
              </a:rPr>
              <a:t>proclaim the gospel of Jesus Christ (</a:t>
            </a:r>
            <a:r>
              <a:rPr lang="en-US" sz="2350" b="1" dirty="0" smtClean="0">
                <a:effectLst>
                  <a:outerShdw blurRad="38100" dist="38100" dir="2700000" algn="tl">
                    <a:srgbClr val="000000">
                      <a:alpha val="43137"/>
                    </a:srgbClr>
                  </a:outerShdw>
                </a:effectLst>
                <a:latin typeface="Cambria" pitchFamily="18" charset="0"/>
              </a:rPr>
              <a:t>1:23</a:t>
            </a:r>
            <a:r>
              <a:rPr lang="en-US" sz="2350" b="1" dirty="0" smtClean="0">
                <a:latin typeface="Cambria" pitchFamily="18" charset="0"/>
              </a:rPr>
              <a:t>). </a:t>
            </a:r>
          </a:p>
          <a:p>
            <a:pPr indent="457200">
              <a:spcAft>
                <a:spcPts val="1200"/>
              </a:spcAft>
            </a:pPr>
            <a:r>
              <a:rPr lang="en-US" sz="2350" b="1" dirty="0" smtClean="0">
                <a:latin typeface="Cambria" pitchFamily="18" charset="0"/>
                <a:ea typeface="Cambria" panose="02040503050406030204" pitchFamily="18" charset="0"/>
              </a:rPr>
              <a:t>Paul had a clear understanding of the </a:t>
            </a:r>
            <a:r>
              <a:rPr lang="en-US" sz="2350" b="1" i="1" dirty="0" smtClean="0">
                <a:effectLst>
                  <a:outerShdw blurRad="38100" dist="38100" dir="2700000" algn="tl">
                    <a:srgbClr val="000000">
                      <a:alpha val="43137"/>
                    </a:srgbClr>
                  </a:outerShdw>
                </a:effectLst>
                <a:latin typeface="Cambria" pitchFamily="18" charset="0"/>
                <a:ea typeface="Cambria" panose="02040503050406030204" pitchFamily="18" charset="0"/>
              </a:rPr>
              <a:t>calling</a:t>
            </a:r>
            <a:r>
              <a:rPr lang="en-US" sz="2350" b="1" dirty="0" smtClean="0">
                <a:latin typeface="Cambria"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itchFamily="18" charset="0"/>
                <a:ea typeface="Cambria" panose="02040503050406030204" pitchFamily="18" charset="0"/>
              </a:rPr>
              <a:t>character</a:t>
            </a:r>
            <a:r>
              <a:rPr lang="en-US" sz="2350" b="1" dirty="0" smtClean="0">
                <a:latin typeface="Cambria"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itchFamily="18" charset="0"/>
                <a:ea typeface="Cambria" panose="02040503050406030204" pitchFamily="18" charset="0"/>
              </a:rPr>
              <a:t>responsibility</a:t>
            </a:r>
            <a:r>
              <a:rPr lang="en-US" sz="2350" b="1" dirty="0" smtClean="0">
                <a:latin typeface="Cambria" pitchFamily="18" charset="0"/>
                <a:ea typeface="Cambria" panose="02040503050406030204" pitchFamily="18" charset="0"/>
              </a:rPr>
              <a:t>, and the </a:t>
            </a:r>
            <a:r>
              <a:rPr lang="en-US" sz="2350" b="1" i="1" dirty="0" smtClean="0">
                <a:effectLst>
                  <a:outerShdw blurRad="38100" dist="38100" dir="2700000" algn="tl">
                    <a:srgbClr val="000000">
                      <a:alpha val="43137"/>
                    </a:srgbClr>
                  </a:outerShdw>
                </a:effectLst>
                <a:latin typeface="Cambria" pitchFamily="18" charset="0"/>
                <a:ea typeface="Cambria" panose="02040503050406030204" pitchFamily="18" charset="0"/>
              </a:rPr>
              <a:t>task</a:t>
            </a:r>
            <a:r>
              <a:rPr lang="en-US" sz="2350" b="1" i="1" dirty="0" smtClean="0">
                <a:latin typeface="Cambria" pitchFamily="18" charset="0"/>
                <a:ea typeface="Cambria" panose="02040503050406030204" pitchFamily="18" charset="0"/>
              </a:rPr>
              <a:t> </a:t>
            </a:r>
            <a:r>
              <a:rPr lang="en-US" sz="2350" b="1" dirty="0" smtClean="0">
                <a:latin typeface="Cambria" pitchFamily="18" charset="0"/>
                <a:ea typeface="Cambria" panose="02040503050406030204" pitchFamily="18" charset="0"/>
              </a:rPr>
              <a:t>of the minister.  </a:t>
            </a:r>
          </a:p>
          <a:p>
            <a:pPr indent="457200">
              <a:spcAft>
                <a:spcPts val="1200"/>
              </a:spcAft>
            </a:pPr>
            <a:r>
              <a:rPr lang="en-US" sz="2350" b="1" dirty="0" smtClean="0">
                <a:latin typeface="Cambria" pitchFamily="18" charset="0"/>
                <a:ea typeface="Cambria" panose="02040503050406030204" pitchFamily="18" charset="0"/>
              </a:rPr>
              <a:t>But what about </a:t>
            </a:r>
            <a:r>
              <a:rPr lang="en-US" sz="2350" b="1" u="sng" dirty="0" smtClean="0">
                <a:latin typeface="Cambria" pitchFamily="18" charset="0"/>
                <a:ea typeface="Cambria" panose="02040503050406030204" pitchFamily="18" charset="0"/>
              </a:rPr>
              <a:t>ministry</a:t>
            </a:r>
            <a:r>
              <a:rPr lang="en-US" sz="2350" b="1" dirty="0" smtClean="0">
                <a:latin typeface="Cambria" pitchFamily="18" charset="0"/>
                <a:ea typeface="Cambria" panose="02040503050406030204" pitchFamily="18" charset="0"/>
              </a:rPr>
              <a:t> itself?</a:t>
            </a:r>
          </a:p>
        </p:txBody>
      </p:sp>
    </p:spTree>
    <p:extLst>
      <p:ext uri="{BB962C8B-B14F-4D97-AF65-F5344CB8AC3E}">
        <p14:creationId xmlns:p14="http://schemas.microsoft.com/office/powerpoint/2010/main" xmlns="" val="1752697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1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wipe(left)">
                                      <p:cBhvr>
                                        <p:cTn id="26"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592671" cy="2954655"/>
          </a:xfrm>
          <a:prstGeom prst="rect">
            <a:avLst/>
          </a:prstGeom>
          <a:noFill/>
          <a:effectLst/>
        </p:spPr>
        <p:txBody>
          <a:bodyPr wrap="square" rtlCol="0">
            <a:spAutoFit/>
          </a:bodyPr>
          <a:lstStyle/>
          <a:p>
            <a:pPr indent="457200">
              <a:spcAft>
                <a:spcPts val="1800"/>
              </a:spcAft>
            </a:pPr>
            <a:r>
              <a:rPr lang="en-US" sz="2350" b="1" dirty="0" smtClean="0">
                <a:latin typeface="Cambria" pitchFamily="18" charset="0"/>
                <a:ea typeface="Cambria" panose="02040503050406030204" pitchFamily="18" charset="0"/>
              </a:rPr>
              <a:t>These final verses will reveal that Paul has in mind </a:t>
            </a:r>
            <a:r>
              <a:rPr lang="en-US" sz="2350" b="1" i="1" u="sng" dirty="0" smtClean="0">
                <a:latin typeface="Cambria" pitchFamily="18" charset="0"/>
                <a:ea typeface="Cambria" panose="02040503050406030204" pitchFamily="18" charset="0"/>
              </a:rPr>
              <a:t>three</a:t>
            </a:r>
            <a:r>
              <a:rPr lang="en-US" sz="2350" b="1" dirty="0" smtClean="0">
                <a:latin typeface="Cambria" pitchFamily="18" charset="0"/>
                <a:ea typeface="Cambria" panose="02040503050406030204" pitchFamily="18" charset="0"/>
              </a:rPr>
              <a:t> </a:t>
            </a:r>
            <a:r>
              <a:rPr lang="en-US" sz="2350" b="1" i="1" u="sng" dirty="0" smtClean="0">
                <a:latin typeface="Cambria" pitchFamily="18" charset="0"/>
                <a:ea typeface="Cambria" panose="02040503050406030204" pitchFamily="18" charset="0"/>
              </a:rPr>
              <a:t>essential</a:t>
            </a:r>
            <a:r>
              <a:rPr lang="en-US" sz="2350" b="1" dirty="0" smtClean="0">
                <a:latin typeface="Cambria" pitchFamily="18" charset="0"/>
                <a:ea typeface="Cambria" panose="02040503050406030204" pitchFamily="18" charset="0"/>
              </a:rPr>
              <a:t> </a:t>
            </a:r>
            <a:r>
              <a:rPr lang="en-US" sz="2350" b="1" i="1" u="sng" dirty="0" smtClean="0">
                <a:latin typeface="Cambria" pitchFamily="18" charset="0"/>
                <a:ea typeface="Cambria" panose="02040503050406030204" pitchFamily="18" charset="0"/>
              </a:rPr>
              <a:t>aspects</a:t>
            </a:r>
            <a:r>
              <a:rPr lang="en-US" sz="2350" b="1" dirty="0" smtClean="0">
                <a:latin typeface="Cambria" pitchFamily="18" charset="0"/>
                <a:ea typeface="Cambria" panose="02040503050406030204" pitchFamily="18" charset="0"/>
              </a:rPr>
              <a:t> of authentic ministry, which are pertinent for every generation:</a:t>
            </a:r>
          </a:p>
          <a:p>
            <a:pPr indent="457200">
              <a:spcAft>
                <a:spcPts val="1800"/>
              </a:spcAft>
            </a:pPr>
            <a:r>
              <a:rPr lang="en-US" sz="2350" b="1" dirty="0" smtClean="0">
                <a:latin typeface="Cambria" pitchFamily="18" charset="0"/>
                <a:ea typeface="Cambria" panose="02040503050406030204" pitchFamily="18" charset="0"/>
              </a:rPr>
              <a:t>Suffering for Christ (</a:t>
            </a:r>
            <a:r>
              <a:rPr lang="en-US" sz="2350" b="1" dirty="0" smtClean="0">
                <a:effectLst>
                  <a:outerShdw blurRad="38100" dist="38100" dir="2700000" algn="tl">
                    <a:srgbClr val="000000">
                      <a:alpha val="43137"/>
                    </a:srgbClr>
                  </a:outerShdw>
                </a:effectLst>
                <a:latin typeface="Cambria" pitchFamily="18" charset="0"/>
                <a:ea typeface="Cambria" panose="02040503050406030204" pitchFamily="18" charset="0"/>
              </a:rPr>
              <a:t>1:24</a:t>
            </a:r>
            <a:r>
              <a:rPr lang="en-US" sz="2350" b="1" dirty="0" smtClean="0">
                <a:latin typeface="Cambria" pitchFamily="18" charset="0"/>
                <a:ea typeface="Cambria" panose="02040503050406030204" pitchFamily="18" charset="0"/>
              </a:rPr>
              <a:t>).</a:t>
            </a:r>
            <a:endParaRPr lang="en-US" sz="2350" b="1" dirty="0" smtClean="0">
              <a:latin typeface="Cambria" pitchFamily="18" charset="0"/>
              <a:ea typeface="Cambria" panose="02040503050406030204" pitchFamily="18" charset="0"/>
            </a:endParaRPr>
          </a:p>
          <a:p>
            <a:pPr indent="457200">
              <a:spcAft>
                <a:spcPts val="1800"/>
              </a:spcAft>
            </a:pPr>
            <a:r>
              <a:rPr lang="en-US" sz="2350" b="1" dirty="0" smtClean="0">
                <a:latin typeface="Cambria" pitchFamily="18" charset="0"/>
                <a:ea typeface="Cambria" panose="02040503050406030204" pitchFamily="18" charset="0"/>
              </a:rPr>
              <a:t>Proclaiming Christ (</a:t>
            </a:r>
            <a:r>
              <a:rPr lang="en-US" sz="2350" b="1" dirty="0" smtClean="0">
                <a:effectLst>
                  <a:outerShdw blurRad="38100" dist="38100" dir="2700000" algn="tl">
                    <a:srgbClr val="000000">
                      <a:alpha val="43137"/>
                    </a:srgbClr>
                  </a:outerShdw>
                </a:effectLst>
                <a:latin typeface="Cambria" pitchFamily="18" charset="0"/>
                <a:ea typeface="Cambria" panose="02040503050406030204" pitchFamily="18" charset="0"/>
              </a:rPr>
              <a:t>1:25-28</a:t>
            </a:r>
            <a:r>
              <a:rPr lang="en-US" sz="2350" b="1" dirty="0" smtClean="0">
                <a:latin typeface="Cambria" pitchFamily="18" charset="0"/>
                <a:ea typeface="Cambria" panose="02040503050406030204" pitchFamily="18" charset="0"/>
              </a:rPr>
              <a:t>).</a:t>
            </a:r>
            <a:endParaRPr lang="en-US" sz="2350" b="1" dirty="0" smtClean="0">
              <a:latin typeface="Cambria" pitchFamily="18" charset="0"/>
              <a:ea typeface="Cambria" panose="02040503050406030204" pitchFamily="18" charset="0"/>
            </a:endParaRPr>
          </a:p>
          <a:p>
            <a:pPr indent="457200">
              <a:spcAft>
                <a:spcPts val="1800"/>
              </a:spcAft>
            </a:pPr>
            <a:r>
              <a:rPr lang="en-US" sz="2350" b="1" dirty="0" smtClean="0">
                <a:latin typeface="Cambria" pitchFamily="18" charset="0"/>
                <a:ea typeface="Cambria" panose="02040503050406030204" pitchFamily="18" charset="0"/>
              </a:rPr>
              <a:t>Depending on Christ (</a:t>
            </a:r>
            <a:r>
              <a:rPr lang="en-US" sz="2350" b="1" dirty="0" smtClean="0">
                <a:effectLst>
                  <a:outerShdw blurRad="38100" dist="38100" dir="2700000" algn="tl">
                    <a:srgbClr val="000000">
                      <a:alpha val="43137"/>
                    </a:srgbClr>
                  </a:outerShdw>
                </a:effectLst>
                <a:latin typeface="Cambria" pitchFamily="18" charset="0"/>
                <a:ea typeface="Cambria" panose="02040503050406030204" pitchFamily="18" charset="0"/>
              </a:rPr>
              <a:t>1:29</a:t>
            </a:r>
            <a:r>
              <a:rPr lang="en-US" sz="2350" b="1" dirty="0" smtClean="0">
                <a:latin typeface="Cambria" pitchFamily="18" charset="0"/>
                <a:ea typeface="Cambria" panose="02040503050406030204" pitchFamily="18" charset="0"/>
              </a:rPr>
              <a:t>). </a:t>
            </a:r>
            <a:endParaRPr lang="en-US" sz="2350" b="1" dirty="0" smtClean="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536367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29815</TotalTime>
  <Words>3195</Words>
  <Application>Microsoft Office PowerPoint</Application>
  <PresentationFormat>On-screen Show (4:3)</PresentationFormat>
  <Paragraphs>236</Paragraphs>
  <Slides>39</Slides>
  <Notes>34</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Trek</vt:lpstr>
      <vt:lpstr>1_Trek</vt:lpstr>
      <vt:lpstr>Slide 1</vt:lpstr>
      <vt:lpstr>Slide 2</vt:lpstr>
      <vt:lpstr>Colossians Chapter Overview</vt:lpstr>
      <vt:lpstr>Colossians Chapter Overview</vt:lpstr>
      <vt:lpstr>Slide 5</vt:lpstr>
      <vt:lpstr>Colossians Lesson Overview</vt:lpstr>
      <vt:lpstr>Colossians Lesson Overview</vt:lpstr>
      <vt:lpstr>Colossians Lesson Overview</vt:lpstr>
      <vt:lpstr>Colossians Lesson Overview</vt:lpstr>
      <vt:lpstr>Colossians 1:24  </vt:lpstr>
      <vt:lpstr>Colossians 1:24 </vt:lpstr>
      <vt:lpstr>Colossians 1:24 </vt:lpstr>
      <vt:lpstr>Colossians 1:24 </vt:lpstr>
      <vt:lpstr>Colossians 1:24 </vt:lpstr>
      <vt:lpstr>Colossians 1:24 </vt:lpstr>
      <vt:lpstr>Colossians 1:24 </vt:lpstr>
      <vt:lpstr>Colossians 1:24 </vt:lpstr>
      <vt:lpstr>Colossians 1:24 </vt:lpstr>
      <vt:lpstr>Colossians 1:24 </vt:lpstr>
      <vt:lpstr>Colossians 1:25 - 28  </vt:lpstr>
      <vt:lpstr>Colossians 1:25 - 28 </vt:lpstr>
      <vt:lpstr>Slide 22</vt:lpstr>
      <vt:lpstr>Colossians 1:25 - 28 </vt:lpstr>
      <vt:lpstr>Colossians 1:25 - 28 </vt:lpstr>
      <vt:lpstr>Colossians 1:25 - 28 </vt:lpstr>
      <vt:lpstr>Colossians 1:25 - 28 </vt:lpstr>
      <vt:lpstr>Colossians 1:25 - 28 </vt:lpstr>
      <vt:lpstr>Colossians 1:25 - 28 </vt:lpstr>
      <vt:lpstr>Colossians 1:29  </vt:lpstr>
      <vt:lpstr>Colossians 1:29  </vt:lpstr>
      <vt:lpstr>Colossians 1:29  </vt:lpstr>
      <vt:lpstr>Slide 32</vt:lpstr>
      <vt:lpstr>Colossians    Application</vt:lpstr>
      <vt:lpstr>Colossians    Application</vt:lpstr>
      <vt:lpstr>Colossians    Application</vt:lpstr>
      <vt:lpstr>Colossians    Application</vt:lpstr>
      <vt:lpstr>Colossians    Application</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6385</cp:revision>
  <dcterms:created xsi:type="dcterms:W3CDTF">2016-10-08T19:35:00Z</dcterms:created>
  <dcterms:modified xsi:type="dcterms:W3CDTF">2023-01-29T23:15:47Z</dcterms:modified>
</cp:coreProperties>
</file>